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C4C9E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C4C9E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C4C9E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C4C9E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C4C9E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36370" y="9640951"/>
            <a:ext cx="173443" cy="17364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9423" y="9640951"/>
            <a:ext cx="173558" cy="1736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10641" y="9640925"/>
            <a:ext cx="173626" cy="17368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85013" y="9640951"/>
            <a:ext cx="173634" cy="1736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06822" y="9692411"/>
            <a:ext cx="709294" cy="151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C4C9E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57930" y="9614154"/>
            <a:ext cx="618489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69.png"/><Relationship Id="rId4" Type="http://schemas.openxmlformats.org/officeDocument/2006/relationships/image" Target="../media/image55.png"/><Relationship Id="rId5" Type="http://schemas.openxmlformats.org/officeDocument/2006/relationships/image" Target="../media/image7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10.png"/><Relationship Id="rId11" Type="http://schemas.openxmlformats.org/officeDocument/2006/relationships/image" Target="../media/image34.png"/><Relationship Id="rId12" Type="http://schemas.openxmlformats.org/officeDocument/2006/relationships/image" Target="../media/image50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73.png"/><Relationship Id="rId6" Type="http://schemas.openxmlformats.org/officeDocument/2006/relationships/image" Target="../media/image30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10.png"/><Relationship Id="rId11" Type="http://schemas.openxmlformats.org/officeDocument/2006/relationships/image" Target="../media/image88.png"/><Relationship Id="rId12" Type="http://schemas.openxmlformats.org/officeDocument/2006/relationships/image" Target="../media/image50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47.png"/><Relationship Id="rId6" Type="http://schemas.openxmlformats.org/officeDocument/2006/relationships/image" Target="../media/image94.png"/><Relationship Id="rId7" Type="http://schemas.openxmlformats.org/officeDocument/2006/relationships/image" Target="../media/image31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10.png"/><Relationship Id="rId11" Type="http://schemas.openxmlformats.org/officeDocument/2006/relationships/image" Target="../media/image97.png"/><Relationship Id="rId12" Type="http://schemas.openxmlformats.org/officeDocument/2006/relationships/image" Target="../media/image50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5.png"/><Relationship Id="rId16" Type="http://schemas.openxmlformats.org/officeDocument/2006/relationships/image" Target="../media/image100.png"/><Relationship Id="rId17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10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hyperlink" Target="http://www.google.com/url?q=https%3A//flsenate.gov/Session/Bill/2024/1021/BillText/er/PDF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8.png"/><Relationship Id="rId7" Type="http://schemas.openxmlformats.org/officeDocument/2006/relationships/image" Target="../media/image31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1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28.png"/><Relationship Id="rId5" Type="http://schemas.openxmlformats.org/officeDocument/2006/relationships/image" Target="../media/image4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9.png"/><Relationship Id="rId9" Type="http://schemas.openxmlformats.org/officeDocument/2006/relationships/image" Target="../media/image48.png"/><Relationship Id="rId10" Type="http://schemas.openxmlformats.org/officeDocument/2006/relationships/image" Target="../media/image10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4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9.png"/><Relationship Id="rId9" Type="http://schemas.openxmlformats.org/officeDocument/2006/relationships/image" Target="../media/image56.png"/><Relationship Id="rId10" Type="http://schemas.openxmlformats.org/officeDocument/2006/relationships/image" Target="../media/image10.png"/><Relationship Id="rId11" Type="http://schemas.openxmlformats.org/officeDocument/2006/relationships/image" Target="../media/image57.png"/><Relationship Id="rId12" Type="http://schemas.openxmlformats.org/officeDocument/2006/relationships/image" Target="../media/image50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4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9.png"/><Relationship Id="rId9" Type="http://schemas.openxmlformats.org/officeDocument/2006/relationships/image" Target="../media/image61.png"/><Relationship Id="rId10" Type="http://schemas.openxmlformats.org/officeDocument/2006/relationships/image" Target="../media/image10.png"/><Relationship Id="rId11" Type="http://schemas.openxmlformats.org/officeDocument/2006/relationships/image" Target="../media/image57.png"/><Relationship Id="rId12" Type="http://schemas.openxmlformats.org/officeDocument/2006/relationships/image" Target="../media/image50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4.png"/><Relationship Id="rId4" Type="http://schemas.openxmlformats.org/officeDocument/2006/relationships/image" Target="../media/image55.png"/><Relationship Id="rId5" Type="http://schemas.openxmlformats.org/officeDocument/2006/relationships/image" Target="../media/image4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9.png"/><Relationship Id="rId9" Type="http://schemas.openxmlformats.org/officeDocument/2006/relationships/image" Target="../media/image65.png"/><Relationship Id="rId10" Type="http://schemas.openxmlformats.org/officeDocument/2006/relationships/image" Target="../media/image10.png"/><Relationship Id="rId11" Type="http://schemas.openxmlformats.org/officeDocument/2006/relationships/image" Target="../media/image57.png"/><Relationship Id="rId12" Type="http://schemas.openxmlformats.org/officeDocument/2006/relationships/image" Target="../media/image50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55.png"/><Relationship Id="rId5" Type="http://schemas.openxmlformats.org/officeDocument/2006/relationships/image" Target="../media/image4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9.png"/><Relationship Id="rId9" Type="http://schemas.openxmlformats.org/officeDocument/2006/relationships/image" Target="../media/image70.png"/><Relationship Id="rId10" Type="http://schemas.openxmlformats.org/officeDocument/2006/relationships/image" Target="../media/image10.png"/><Relationship Id="rId11" Type="http://schemas.openxmlformats.org/officeDocument/2006/relationships/image" Target="../media/image57.png"/><Relationship Id="rId12" Type="http://schemas.openxmlformats.org/officeDocument/2006/relationships/image" Target="../media/image50.png"/><Relationship Id="rId13" Type="http://schemas.openxmlformats.org/officeDocument/2006/relationships/image" Target="../media/image71.png"/><Relationship Id="rId14" Type="http://schemas.openxmlformats.org/officeDocument/2006/relationships/image" Target="../media/image67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69.png"/><Relationship Id="rId4" Type="http://schemas.openxmlformats.org/officeDocument/2006/relationships/image" Target="../media/image55.png"/><Relationship Id="rId5" Type="http://schemas.openxmlformats.org/officeDocument/2006/relationships/image" Target="../media/image73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10.png"/><Relationship Id="rId11" Type="http://schemas.openxmlformats.org/officeDocument/2006/relationships/image" Target="../media/image57.png"/><Relationship Id="rId12" Type="http://schemas.openxmlformats.org/officeDocument/2006/relationships/image" Target="../media/image50.png"/><Relationship Id="rId13" Type="http://schemas.openxmlformats.org/officeDocument/2006/relationships/image" Target="../media/image71.png"/><Relationship Id="rId14" Type="http://schemas.openxmlformats.org/officeDocument/2006/relationships/image" Target="../media/image67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278754"/>
            <a:ext cx="7772400" cy="1591945"/>
          </a:xfrm>
          <a:custGeom>
            <a:avLst/>
            <a:gdLst/>
            <a:ahLst/>
            <a:cxnLst/>
            <a:rect l="l" t="t" r="r" b="b"/>
            <a:pathLst>
              <a:path w="7772400" h="1591945">
                <a:moveTo>
                  <a:pt x="7772400" y="0"/>
                </a:moveTo>
                <a:lnTo>
                  <a:pt x="0" y="0"/>
                </a:lnTo>
                <a:lnTo>
                  <a:pt x="0" y="1591729"/>
                </a:lnTo>
                <a:lnTo>
                  <a:pt x="7772400" y="1591729"/>
                </a:lnTo>
                <a:lnTo>
                  <a:pt x="7772400" y="0"/>
                </a:lnTo>
                <a:close/>
              </a:path>
            </a:pathLst>
          </a:custGeom>
          <a:solidFill>
            <a:srgbClr val="7C4C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18075"/>
            <a:ext cx="7772400" cy="31609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6370" y="9640951"/>
            <a:ext cx="173443" cy="17364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9423" y="9640951"/>
            <a:ext cx="173558" cy="17363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0641" y="9640925"/>
            <a:ext cx="173626" cy="17368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85013" y="9640951"/>
            <a:ext cx="173634" cy="173647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0"/>
            <a:ext cx="7772400" cy="4434840"/>
            <a:chOff x="0" y="0"/>
            <a:chExt cx="7772400" cy="4434840"/>
          </a:xfrm>
        </p:grpSpPr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7772400" cy="44345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14750" y="0"/>
              <a:ext cx="4257649" cy="281750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3175584" cy="2655773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324218" y="9235706"/>
            <a:ext cx="454659" cy="466725"/>
            <a:chOff x="324218" y="9235706"/>
            <a:chExt cx="454659" cy="466725"/>
          </a:xfrm>
        </p:grpSpPr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2252" y="9425444"/>
              <a:ext cx="256971" cy="13335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218" y="9235706"/>
              <a:ext cx="454152" cy="46634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5658" y="9398520"/>
              <a:ext cx="335280" cy="21209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252" y="9425444"/>
              <a:ext cx="256971" cy="13335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5636" y="9281412"/>
              <a:ext cx="336026" cy="3680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3714" y="9430681"/>
              <a:ext cx="286361" cy="21871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63816" y="9281509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78797" y="936755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43623" y="9455061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06822" y="9686361"/>
            <a:ext cx="70929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90">
                <a:solidFill>
                  <a:srgbClr val="7C4C9E"/>
                </a:solidFill>
                <a:latin typeface="Arial"/>
                <a:cs typeface="Arial"/>
              </a:rPr>
              <a:t>CYPRESS</a:t>
            </a:r>
            <a:r>
              <a:rPr dirty="0" sz="500" spc="30">
                <a:solidFill>
                  <a:srgbClr val="7C4C9E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C4C9E"/>
                </a:solidFill>
                <a:latin typeface="Arial"/>
                <a:cs typeface="Arial"/>
              </a:rPr>
              <a:t>CHASE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222262" y="9703155"/>
            <a:ext cx="678180" cy="74295"/>
            <a:chOff x="222262" y="9703155"/>
            <a:chExt cx="678180" cy="74295"/>
          </a:xfrm>
        </p:grpSpPr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2262" y="9717494"/>
              <a:ext cx="677760" cy="4676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grpSp>
        <p:nvGrpSpPr>
          <p:cNvPr id="29" name="object 29" descr=""/>
          <p:cNvGrpSpPr/>
          <p:nvPr/>
        </p:nvGrpSpPr>
        <p:grpSpPr>
          <a:xfrm>
            <a:off x="1125524" y="1002956"/>
            <a:ext cx="5490210" cy="3949065"/>
            <a:chOff x="1125524" y="1002956"/>
            <a:chExt cx="5490210" cy="3949065"/>
          </a:xfrm>
        </p:grpSpPr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5524" y="2663177"/>
              <a:ext cx="5489803" cy="228854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593263" y="1002957"/>
              <a:ext cx="2394585" cy="2220595"/>
            </a:xfrm>
            <a:custGeom>
              <a:avLst/>
              <a:gdLst/>
              <a:ahLst/>
              <a:cxnLst/>
              <a:rect l="l" t="t" r="r" b="b"/>
              <a:pathLst>
                <a:path w="2394585" h="2220595">
                  <a:moveTo>
                    <a:pt x="1197203" y="0"/>
                  </a:moveTo>
                  <a:lnTo>
                    <a:pt x="898931" y="779233"/>
                  </a:lnTo>
                  <a:lnTo>
                    <a:pt x="0" y="803516"/>
                  </a:lnTo>
                  <a:lnTo>
                    <a:pt x="693889" y="1357795"/>
                  </a:lnTo>
                  <a:lnTo>
                    <a:pt x="469036" y="2220442"/>
                  </a:lnTo>
                  <a:lnTo>
                    <a:pt x="1197203" y="1748320"/>
                  </a:lnTo>
                  <a:lnTo>
                    <a:pt x="1925383" y="2220442"/>
                  </a:lnTo>
                  <a:lnTo>
                    <a:pt x="1700504" y="1357795"/>
                  </a:lnTo>
                  <a:lnTo>
                    <a:pt x="2394419" y="803516"/>
                  </a:lnTo>
                  <a:lnTo>
                    <a:pt x="1495463" y="779233"/>
                  </a:lnTo>
                  <a:lnTo>
                    <a:pt x="1197203" y="0"/>
                  </a:lnTo>
                  <a:close/>
                </a:path>
              </a:pathLst>
            </a:custGeom>
            <a:solidFill>
              <a:srgbClr val="FEDF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90467" y="1002956"/>
              <a:ext cx="1183602" cy="119240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90467" y="2197506"/>
              <a:ext cx="728183" cy="102589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62313" y="1002957"/>
              <a:ext cx="1925345" cy="222042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93261" y="1781479"/>
              <a:ext cx="1194412" cy="57930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77170" y="1817943"/>
              <a:ext cx="1376296" cy="87255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53333" y="1973668"/>
              <a:ext cx="619823" cy="504431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3412553" y="2003628"/>
              <a:ext cx="701675" cy="515620"/>
            </a:xfrm>
            <a:custGeom>
              <a:avLst/>
              <a:gdLst/>
              <a:ahLst/>
              <a:cxnLst/>
              <a:rect l="l" t="t" r="r" b="b"/>
              <a:pathLst>
                <a:path w="701675" h="515619">
                  <a:moveTo>
                    <a:pt x="613117" y="0"/>
                  </a:moveTo>
                  <a:lnTo>
                    <a:pt x="633208" y="37348"/>
                  </a:lnTo>
                  <a:lnTo>
                    <a:pt x="648123" y="77516"/>
                  </a:lnTo>
                  <a:lnTo>
                    <a:pt x="657407" y="120066"/>
                  </a:lnTo>
                  <a:lnTo>
                    <a:pt x="660603" y="164566"/>
                  </a:lnTo>
                  <a:lnTo>
                    <a:pt x="657236" y="210302"/>
                  </a:lnTo>
                  <a:lnTo>
                    <a:pt x="647459" y="253974"/>
                  </a:lnTo>
                  <a:lnTo>
                    <a:pt x="631754" y="295100"/>
                  </a:lnTo>
                  <a:lnTo>
                    <a:pt x="610604" y="333196"/>
                  </a:lnTo>
                  <a:lnTo>
                    <a:pt x="584493" y="367779"/>
                  </a:lnTo>
                  <a:lnTo>
                    <a:pt x="553903" y="398367"/>
                  </a:lnTo>
                  <a:lnTo>
                    <a:pt x="519318" y="424477"/>
                  </a:lnTo>
                  <a:lnTo>
                    <a:pt x="481221" y="445625"/>
                  </a:lnTo>
                  <a:lnTo>
                    <a:pt x="440094" y="461329"/>
                  </a:lnTo>
                  <a:lnTo>
                    <a:pt x="396421" y="471105"/>
                  </a:lnTo>
                  <a:lnTo>
                    <a:pt x="350685" y="474471"/>
                  </a:lnTo>
                  <a:lnTo>
                    <a:pt x="304952" y="471105"/>
                  </a:lnTo>
                  <a:lnTo>
                    <a:pt x="261281" y="461329"/>
                  </a:lnTo>
                  <a:lnTo>
                    <a:pt x="220156" y="445625"/>
                  </a:lnTo>
                  <a:lnTo>
                    <a:pt x="182060" y="424477"/>
                  </a:lnTo>
                  <a:lnTo>
                    <a:pt x="147476" y="398367"/>
                  </a:lnTo>
                  <a:lnTo>
                    <a:pt x="116888" y="367779"/>
                  </a:lnTo>
                  <a:lnTo>
                    <a:pt x="90777" y="333196"/>
                  </a:lnTo>
                  <a:lnTo>
                    <a:pt x="69628" y="295100"/>
                  </a:lnTo>
                  <a:lnTo>
                    <a:pt x="53923" y="253974"/>
                  </a:lnTo>
                  <a:lnTo>
                    <a:pt x="44146" y="210302"/>
                  </a:lnTo>
                  <a:lnTo>
                    <a:pt x="40779" y="164566"/>
                  </a:lnTo>
                  <a:lnTo>
                    <a:pt x="43975" y="120066"/>
                  </a:lnTo>
                  <a:lnTo>
                    <a:pt x="53259" y="77516"/>
                  </a:lnTo>
                  <a:lnTo>
                    <a:pt x="68174" y="37348"/>
                  </a:lnTo>
                  <a:lnTo>
                    <a:pt x="88265" y="0"/>
                  </a:lnTo>
                  <a:lnTo>
                    <a:pt x="72521" y="7209"/>
                  </a:lnTo>
                  <a:lnTo>
                    <a:pt x="26746" y="30365"/>
                  </a:lnTo>
                  <a:lnTo>
                    <a:pt x="6924" y="95156"/>
                  </a:lnTo>
                  <a:lnTo>
                    <a:pt x="0" y="164566"/>
                  </a:lnTo>
                  <a:lnTo>
                    <a:pt x="3207" y="212087"/>
                  </a:lnTo>
                  <a:lnTo>
                    <a:pt x="12548" y="257685"/>
                  </a:lnTo>
                  <a:lnTo>
                    <a:pt x="27601" y="300939"/>
                  </a:lnTo>
                  <a:lnTo>
                    <a:pt x="47947" y="341427"/>
                  </a:lnTo>
                  <a:lnTo>
                    <a:pt x="73163" y="378728"/>
                  </a:lnTo>
                  <a:lnTo>
                    <a:pt x="102828" y="412422"/>
                  </a:lnTo>
                  <a:lnTo>
                    <a:pt x="136522" y="442088"/>
                  </a:lnTo>
                  <a:lnTo>
                    <a:pt x="173824" y="467304"/>
                  </a:lnTo>
                  <a:lnTo>
                    <a:pt x="214312" y="487649"/>
                  </a:lnTo>
                  <a:lnTo>
                    <a:pt x="257565" y="502703"/>
                  </a:lnTo>
                  <a:lnTo>
                    <a:pt x="303163" y="512044"/>
                  </a:lnTo>
                  <a:lnTo>
                    <a:pt x="350685" y="515251"/>
                  </a:lnTo>
                  <a:lnTo>
                    <a:pt x="398206" y="512044"/>
                  </a:lnTo>
                  <a:lnTo>
                    <a:pt x="443805" y="502703"/>
                  </a:lnTo>
                  <a:lnTo>
                    <a:pt x="487059" y="487649"/>
                  </a:lnTo>
                  <a:lnTo>
                    <a:pt x="527549" y="467304"/>
                  </a:lnTo>
                  <a:lnTo>
                    <a:pt x="564852" y="442088"/>
                  </a:lnTo>
                  <a:lnTo>
                    <a:pt x="598547" y="412422"/>
                  </a:lnTo>
                  <a:lnTo>
                    <a:pt x="628214" y="378728"/>
                  </a:lnTo>
                  <a:lnTo>
                    <a:pt x="653432" y="341427"/>
                  </a:lnTo>
                  <a:lnTo>
                    <a:pt x="673779" y="300939"/>
                  </a:lnTo>
                  <a:lnTo>
                    <a:pt x="688833" y="257685"/>
                  </a:lnTo>
                  <a:lnTo>
                    <a:pt x="698175" y="212087"/>
                  </a:lnTo>
                  <a:lnTo>
                    <a:pt x="701382" y="164566"/>
                  </a:lnTo>
                  <a:lnTo>
                    <a:pt x="699621" y="129365"/>
                  </a:lnTo>
                  <a:lnTo>
                    <a:pt x="686070" y="62102"/>
                  </a:lnTo>
                  <a:lnTo>
                    <a:pt x="659629" y="22413"/>
                  </a:lnTo>
                  <a:lnTo>
                    <a:pt x="628861" y="7209"/>
                  </a:lnTo>
                  <a:lnTo>
                    <a:pt x="613117" y="0"/>
                  </a:lnTo>
                  <a:close/>
                </a:path>
              </a:pathLst>
            </a:custGeom>
            <a:solidFill>
              <a:srgbClr val="5D4B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495154" y="1943404"/>
              <a:ext cx="536575" cy="493395"/>
            </a:xfrm>
            <a:custGeom>
              <a:avLst/>
              <a:gdLst/>
              <a:ahLst/>
              <a:cxnLst/>
              <a:rect l="l" t="t" r="r" b="b"/>
              <a:pathLst>
                <a:path w="536575" h="493394">
                  <a:moveTo>
                    <a:pt x="268097" y="0"/>
                  </a:moveTo>
                  <a:lnTo>
                    <a:pt x="220515" y="2095"/>
                  </a:lnTo>
                  <a:lnTo>
                    <a:pt x="173832" y="8112"/>
                  </a:lnTo>
                  <a:lnTo>
                    <a:pt x="128181" y="17648"/>
                  </a:lnTo>
                  <a:lnTo>
                    <a:pt x="83693" y="30302"/>
                  </a:lnTo>
                  <a:lnTo>
                    <a:pt x="48884" y="70531"/>
                  </a:lnTo>
                  <a:lnTo>
                    <a:pt x="22529" y="117144"/>
                  </a:lnTo>
                  <a:lnTo>
                    <a:pt x="5833" y="168958"/>
                  </a:lnTo>
                  <a:lnTo>
                    <a:pt x="0" y="224790"/>
                  </a:lnTo>
                  <a:lnTo>
                    <a:pt x="4319" y="272981"/>
                  </a:lnTo>
                  <a:lnTo>
                    <a:pt x="16772" y="318339"/>
                  </a:lnTo>
                  <a:lnTo>
                    <a:pt x="36602" y="360105"/>
                  </a:lnTo>
                  <a:lnTo>
                    <a:pt x="63051" y="397522"/>
                  </a:lnTo>
                  <a:lnTo>
                    <a:pt x="95364" y="429835"/>
                  </a:lnTo>
                  <a:lnTo>
                    <a:pt x="132781" y="456284"/>
                  </a:lnTo>
                  <a:lnTo>
                    <a:pt x="174547" y="476114"/>
                  </a:lnTo>
                  <a:lnTo>
                    <a:pt x="219905" y="488567"/>
                  </a:lnTo>
                  <a:lnTo>
                    <a:pt x="268097" y="492887"/>
                  </a:lnTo>
                  <a:lnTo>
                    <a:pt x="316288" y="488567"/>
                  </a:lnTo>
                  <a:lnTo>
                    <a:pt x="361646" y="476114"/>
                  </a:lnTo>
                  <a:lnTo>
                    <a:pt x="403412" y="456284"/>
                  </a:lnTo>
                  <a:lnTo>
                    <a:pt x="440829" y="429835"/>
                  </a:lnTo>
                  <a:lnTo>
                    <a:pt x="473142" y="397522"/>
                  </a:lnTo>
                  <a:lnTo>
                    <a:pt x="479955" y="387883"/>
                  </a:lnTo>
                  <a:lnTo>
                    <a:pt x="268097" y="387883"/>
                  </a:lnTo>
                  <a:lnTo>
                    <a:pt x="224743" y="382057"/>
                  </a:lnTo>
                  <a:lnTo>
                    <a:pt x="185786" y="365615"/>
                  </a:lnTo>
                  <a:lnTo>
                    <a:pt x="152781" y="340112"/>
                  </a:lnTo>
                  <a:lnTo>
                    <a:pt x="127281" y="307103"/>
                  </a:lnTo>
                  <a:lnTo>
                    <a:pt x="110841" y="268144"/>
                  </a:lnTo>
                  <a:lnTo>
                    <a:pt x="105016" y="224790"/>
                  </a:lnTo>
                  <a:lnTo>
                    <a:pt x="110841" y="181436"/>
                  </a:lnTo>
                  <a:lnTo>
                    <a:pt x="127281" y="142479"/>
                  </a:lnTo>
                  <a:lnTo>
                    <a:pt x="152781" y="109474"/>
                  </a:lnTo>
                  <a:lnTo>
                    <a:pt x="185786" y="83974"/>
                  </a:lnTo>
                  <a:lnTo>
                    <a:pt x="224743" y="67534"/>
                  </a:lnTo>
                  <a:lnTo>
                    <a:pt x="268097" y="61709"/>
                  </a:lnTo>
                  <a:lnTo>
                    <a:pt x="280893" y="61709"/>
                  </a:lnTo>
                  <a:lnTo>
                    <a:pt x="294263" y="47472"/>
                  </a:lnTo>
                  <a:lnTo>
                    <a:pt x="311126" y="36182"/>
                  </a:lnTo>
                  <a:lnTo>
                    <a:pt x="330420" y="28959"/>
                  </a:lnTo>
                  <a:lnTo>
                    <a:pt x="351561" y="26416"/>
                  </a:lnTo>
                  <a:lnTo>
                    <a:pt x="438935" y="26416"/>
                  </a:lnTo>
                  <a:lnTo>
                    <a:pt x="408087" y="17648"/>
                  </a:lnTo>
                  <a:lnTo>
                    <a:pt x="362412" y="8112"/>
                  </a:lnTo>
                  <a:lnTo>
                    <a:pt x="315698" y="2095"/>
                  </a:lnTo>
                  <a:lnTo>
                    <a:pt x="268097" y="0"/>
                  </a:lnTo>
                  <a:close/>
                </a:path>
                <a:path w="536575" h="493394">
                  <a:moveTo>
                    <a:pt x="438935" y="26416"/>
                  </a:moveTo>
                  <a:lnTo>
                    <a:pt x="351561" y="26416"/>
                  </a:lnTo>
                  <a:lnTo>
                    <a:pt x="386139" y="33397"/>
                  </a:lnTo>
                  <a:lnTo>
                    <a:pt x="414377" y="52436"/>
                  </a:lnTo>
                  <a:lnTo>
                    <a:pt x="433416" y="80674"/>
                  </a:lnTo>
                  <a:lnTo>
                    <a:pt x="440397" y="115252"/>
                  </a:lnTo>
                  <a:lnTo>
                    <a:pt x="439113" y="130321"/>
                  </a:lnTo>
                  <a:lnTo>
                    <a:pt x="435408" y="144556"/>
                  </a:lnTo>
                  <a:lnTo>
                    <a:pt x="429505" y="157759"/>
                  </a:lnTo>
                  <a:lnTo>
                    <a:pt x="421627" y="169735"/>
                  </a:lnTo>
                  <a:lnTo>
                    <a:pt x="425723" y="182875"/>
                  </a:lnTo>
                  <a:lnTo>
                    <a:pt x="428717" y="196467"/>
                  </a:lnTo>
                  <a:lnTo>
                    <a:pt x="430553" y="210456"/>
                  </a:lnTo>
                  <a:lnTo>
                    <a:pt x="431177" y="224790"/>
                  </a:lnTo>
                  <a:lnTo>
                    <a:pt x="425352" y="268144"/>
                  </a:lnTo>
                  <a:lnTo>
                    <a:pt x="408912" y="307103"/>
                  </a:lnTo>
                  <a:lnTo>
                    <a:pt x="383413" y="340112"/>
                  </a:lnTo>
                  <a:lnTo>
                    <a:pt x="350407" y="365615"/>
                  </a:lnTo>
                  <a:lnTo>
                    <a:pt x="311450" y="382057"/>
                  </a:lnTo>
                  <a:lnTo>
                    <a:pt x="268097" y="387883"/>
                  </a:lnTo>
                  <a:lnTo>
                    <a:pt x="479955" y="387883"/>
                  </a:lnTo>
                  <a:lnTo>
                    <a:pt x="499591" y="360105"/>
                  </a:lnTo>
                  <a:lnTo>
                    <a:pt x="519421" y="318339"/>
                  </a:lnTo>
                  <a:lnTo>
                    <a:pt x="531874" y="272981"/>
                  </a:lnTo>
                  <a:lnTo>
                    <a:pt x="536194" y="224790"/>
                  </a:lnTo>
                  <a:lnTo>
                    <a:pt x="530440" y="169735"/>
                  </a:lnTo>
                  <a:lnTo>
                    <a:pt x="530359" y="168958"/>
                  </a:lnTo>
                  <a:lnTo>
                    <a:pt x="513663" y="117144"/>
                  </a:lnTo>
                  <a:lnTo>
                    <a:pt x="487312" y="70531"/>
                  </a:lnTo>
                  <a:lnTo>
                    <a:pt x="452508" y="30302"/>
                  </a:lnTo>
                  <a:lnTo>
                    <a:pt x="438935" y="26416"/>
                  </a:lnTo>
                  <a:close/>
                </a:path>
                <a:path w="536575" h="493394">
                  <a:moveTo>
                    <a:pt x="280893" y="61709"/>
                  </a:moveTo>
                  <a:lnTo>
                    <a:pt x="272249" y="61709"/>
                  </a:lnTo>
                  <a:lnTo>
                    <a:pt x="276339" y="61912"/>
                  </a:lnTo>
                  <a:lnTo>
                    <a:pt x="280416" y="62217"/>
                  </a:lnTo>
                  <a:lnTo>
                    <a:pt x="280893" y="61709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600170" y="2005114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89">
                  <a:moveTo>
                    <a:pt x="167233" y="0"/>
                  </a:moveTo>
                  <a:lnTo>
                    <a:pt x="163080" y="0"/>
                  </a:lnTo>
                  <a:lnTo>
                    <a:pt x="119726" y="5825"/>
                  </a:lnTo>
                  <a:lnTo>
                    <a:pt x="80770" y="22264"/>
                  </a:lnTo>
                  <a:lnTo>
                    <a:pt x="47764" y="47764"/>
                  </a:lnTo>
                  <a:lnTo>
                    <a:pt x="22264" y="80770"/>
                  </a:lnTo>
                  <a:lnTo>
                    <a:pt x="5825" y="119726"/>
                  </a:lnTo>
                  <a:lnTo>
                    <a:pt x="0" y="163080"/>
                  </a:lnTo>
                  <a:lnTo>
                    <a:pt x="5825" y="206434"/>
                  </a:lnTo>
                  <a:lnTo>
                    <a:pt x="22264" y="245391"/>
                  </a:lnTo>
                  <a:lnTo>
                    <a:pt x="47764" y="278396"/>
                  </a:lnTo>
                  <a:lnTo>
                    <a:pt x="80770" y="303896"/>
                  </a:lnTo>
                  <a:lnTo>
                    <a:pt x="119726" y="320336"/>
                  </a:lnTo>
                  <a:lnTo>
                    <a:pt x="163080" y="326161"/>
                  </a:lnTo>
                  <a:lnTo>
                    <a:pt x="206435" y="320336"/>
                  </a:lnTo>
                  <a:lnTo>
                    <a:pt x="245394" y="303896"/>
                  </a:lnTo>
                  <a:lnTo>
                    <a:pt x="278403" y="278396"/>
                  </a:lnTo>
                  <a:lnTo>
                    <a:pt x="303905" y="245391"/>
                  </a:lnTo>
                  <a:lnTo>
                    <a:pt x="320347" y="206434"/>
                  </a:lnTo>
                  <a:lnTo>
                    <a:pt x="326174" y="163080"/>
                  </a:lnTo>
                  <a:lnTo>
                    <a:pt x="325547" y="148741"/>
                  </a:lnTo>
                  <a:lnTo>
                    <a:pt x="323707" y="134751"/>
                  </a:lnTo>
                  <a:lnTo>
                    <a:pt x="320709" y="121159"/>
                  </a:lnTo>
                  <a:lnTo>
                    <a:pt x="316611" y="108013"/>
                  </a:lnTo>
                  <a:lnTo>
                    <a:pt x="302814" y="122191"/>
                  </a:lnTo>
                  <a:lnTo>
                    <a:pt x="286173" y="133026"/>
                  </a:lnTo>
                  <a:lnTo>
                    <a:pt x="267235" y="139946"/>
                  </a:lnTo>
                  <a:lnTo>
                    <a:pt x="246545" y="142379"/>
                  </a:lnTo>
                  <a:lnTo>
                    <a:pt x="211969" y="135398"/>
                  </a:lnTo>
                  <a:lnTo>
                    <a:pt x="183735" y="116358"/>
                  </a:lnTo>
                  <a:lnTo>
                    <a:pt x="164700" y="88121"/>
                  </a:lnTo>
                  <a:lnTo>
                    <a:pt x="157721" y="53543"/>
                  </a:lnTo>
                  <a:lnTo>
                    <a:pt x="158927" y="38937"/>
                  </a:lnTo>
                  <a:lnTo>
                    <a:pt x="162412" y="25111"/>
                  </a:lnTo>
                  <a:lnTo>
                    <a:pt x="167970" y="12241"/>
                  </a:lnTo>
                  <a:lnTo>
                    <a:pt x="175399" y="508"/>
                  </a:lnTo>
                  <a:lnTo>
                    <a:pt x="167233" y="0"/>
                  </a:lnTo>
                  <a:close/>
                </a:path>
              </a:pathLst>
            </a:custGeom>
            <a:solidFill>
              <a:srgbClr val="5D4B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57879" y="1969820"/>
              <a:ext cx="177673" cy="177673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3095345" y="1902625"/>
              <a:ext cx="1336040" cy="734060"/>
            </a:xfrm>
            <a:custGeom>
              <a:avLst/>
              <a:gdLst/>
              <a:ahLst/>
              <a:cxnLst/>
              <a:rect l="l" t="t" r="r" b="b"/>
              <a:pathLst>
                <a:path w="1336039" h="734060">
                  <a:moveTo>
                    <a:pt x="667905" y="0"/>
                  </a:moveTo>
                  <a:lnTo>
                    <a:pt x="613991" y="2516"/>
                  </a:lnTo>
                  <a:lnTo>
                    <a:pt x="561381" y="9677"/>
                  </a:lnTo>
                  <a:lnTo>
                    <a:pt x="510295" y="20902"/>
                  </a:lnTo>
                  <a:lnTo>
                    <a:pt x="460946" y="35610"/>
                  </a:lnTo>
                  <a:lnTo>
                    <a:pt x="413548" y="53220"/>
                  </a:lnTo>
                  <a:lnTo>
                    <a:pt x="368313" y="73152"/>
                  </a:lnTo>
                  <a:lnTo>
                    <a:pt x="320578" y="97451"/>
                  </a:lnTo>
                  <a:lnTo>
                    <a:pt x="276105" y="123121"/>
                  </a:lnTo>
                  <a:lnTo>
                    <a:pt x="235201" y="149356"/>
                  </a:lnTo>
                  <a:lnTo>
                    <a:pt x="198170" y="175348"/>
                  </a:lnTo>
                  <a:lnTo>
                    <a:pt x="141697" y="219175"/>
                  </a:lnTo>
                  <a:lnTo>
                    <a:pt x="93974" y="260357"/>
                  </a:lnTo>
                  <a:lnTo>
                    <a:pt x="55723" y="296468"/>
                  </a:lnTo>
                  <a:lnTo>
                    <a:pt x="27664" y="325083"/>
                  </a:lnTo>
                  <a:lnTo>
                    <a:pt x="2082" y="353555"/>
                  </a:lnTo>
                  <a:lnTo>
                    <a:pt x="0" y="365556"/>
                  </a:lnTo>
                  <a:lnTo>
                    <a:pt x="472" y="368379"/>
                  </a:lnTo>
                  <a:lnTo>
                    <a:pt x="558" y="368896"/>
                  </a:lnTo>
                  <a:lnTo>
                    <a:pt x="5486" y="379222"/>
                  </a:lnTo>
                  <a:lnTo>
                    <a:pt x="12573" y="383616"/>
                  </a:lnTo>
                  <a:lnTo>
                    <a:pt x="20783" y="383616"/>
                  </a:lnTo>
                  <a:lnTo>
                    <a:pt x="27052" y="384450"/>
                  </a:lnTo>
                  <a:lnTo>
                    <a:pt x="44208" y="389607"/>
                  </a:lnTo>
                  <a:lnTo>
                    <a:pt x="70023" y="402998"/>
                  </a:lnTo>
                  <a:lnTo>
                    <a:pt x="102362" y="428548"/>
                  </a:lnTo>
                  <a:lnTo>
                    <a:pt x="139213" y="463282"/>
                  </a:lnTo>
                  <a:lnTo>
                    <a:pt x="170482" y="492114"/>
                  </a:lnTo>
                  <a:lnTo>
                    <a:pt x="204382" y="522181"/>
                  </a:lnTo>
                  <a:lnTo>
                    <a:pt x="240821" y="552769"/>
                  </a:lnTo>
                  <a:lnTo>
                    <a:pt x="279709" y="583166"/>
                  </a:lnTo>
                  <a:lnTo>
                    <a:pt x="320952" y="612657"/>
                  </a:lnTo>
                  <a:lnTo>
                    <a:pt x="364459" y="640529"/>
                  </a:lnTo>
                  <a:lnTo>
                    <a:pt x="410138" y="666070"/>
                  </a:lnTo>
                  <a:lnTo>
                    <a:pt x="457898" y="688567"/>
                  </a:lnTo>
                  <a:lnTo>
                    <a:pt x="507646" y="707306"/>
                  </a:lnTo>
                  <a:lnTo>
                    <a:pt x="559292" y="721574"/>
                  </a:lnTo>
                  <a:lnTo>
                    <a:pt x="612742" y="730657"/>
                  </a:lnTo>
                  <a:lnTo>
                    <a:pt x="667905" y="733844"/>
                  </a:lnTo>
                  <a:lnTo>
                    <a:pt x="721505" y="730657"/>
                  </a:lnTo>
                  <a:lnTo>
                    <a:pt x="722458" y="730657"/>
                  </a:lnTo>
                  <a:lnTo>
                    <a:pt x="776235" y="721260"/>
                  </a:lnTo>
                  <a:lnTo>
                    <a:pt x="827686" y="706668"/>
                  </a:lnTo>
                  <a:lnTo>
                    <a:pt x="862911" y="693077"/>
                  </a:lnTo>
                  <a:lnTo>
                    <a:pt x="667905" y="693077"/>
                  </a:lnTo>
                  <a:lnTo>
                    <a:pt x="616333" y="690010"/>
                  </a:lnTo>
                  <a:lnTo>
                    <a:pt x="566175" y="681266"/>
                  </a:lnTo>
                  <a:lnTo>
                    <a:pt x="517541" y="667533"/>
                  </a:lnTo>
                  <a:lnTo>
                    <a:pt x="470537" y="649495"/>
                  </a:lnTo>
                  <a:lnTo>
                    <a:pt x="425271" y="627841"/>
                  </a:lnTo>
                  <a:lnTo>
                    <a:pt x="381852" y="603256"/>
                  </a:lnTo>
                  <a:lnTo>
                    <a:pt x="340387" y="576427"/>
                  </a:lnTo>
                  <a:lnTo>
                    <a:pt x="300984" y="548041"/>
                  </a:lnTo>
                  <a:lnTo>
                    <a:pt x="263750" y="518783"/>
                  </a:lnTo>
                  <a:lnTo>
                    <a:pt x="228794" y="489340"/>
                  </a:lnTo>
                  <a:lnTo>
                    <a:pt x="196224" y="460399"/>
                  </a:lnTo>
                  <a:lnTo>
                    <a:pt x="166147" y="432646"/>
                  </a:lnTo>
                  <a:lnTo>
                    <a:pt x="130352" y="398894"/>
                  </a:lnTo>
                  <a:lnTo>
                    <a:pt x="110339" y="381663"/>
                  </a:lnTo>
                  <a:lnTo>
                    <a:pt x="91557" y="368379"/>
                  </a:lnTo>
                  <a:lnTo>
                    <a:pt x="74500" y="358635"/>
                  </a:lnTo>
                  <a:lnTo>
                    <a:pt x="72857" y="357873"/>
                  </a:lnTo>
                  <a:lnTo>
                    <a:pt x="58915" y="351599"/>
                  </a:lnTo>
                  <a:lnTo>
                    <a:pt x="69208" y="340985"/>
                  </a:lnTo>
                  <a:lnTo>
                    <a:pt x="110540" y="300926"/>
                  </a:lnTo>
                  <a:lnTo>
                    <a:pt x="139677" y="274797"/>
                  </a:lnTo>
                  <a:lnTo>
                    <a:pt x="172129" y="247488"/>
                  </a:lnTo>
                  <a:lnTo>
                    <a:pt x="210146" y="217756"/>
                  </a:lnTo>
                  <a:lnTo>
                    <a:pt x="242197" y="194519"/>
                  </a:lnTo>
                  <a:lnTo>
                    <a:pt x="274180" y="172923"/>
                  </a:lnTo>
                  <a:lnTo>
                    <a:pt x="308521" y="151549"/>
                  </a:lnTo>
                  <a:lnTo>
                    <a:pt x="343966" y="131368"/>
                  </a:lnTo>
                  <a:lnTo>
                    <a:pt x="389719" y="108223"/>
                  </a:lnTo>
                  <a:lnTo>
                    <a:pt x="443893" y="85051"/>
                  </a:lnTo>
                  <a:lnTo>
                    <a:pt x="483501" y="71081"/>
                  </a:lnTo>
                  <a:lnTo>
                    <a:pt x="527989" y="58428"/>
                  </a:lnTo>
                  <a:lnTo>
                    <a:pt x="573641" y="48891"/>
                  </a:lnTo>
                  <a:lnTo>
                    <a:pt x="620324" y="42874"/>
                  </a:lnTo>
                  <a:lnTo>
                    <a:pt x="667905" y="40779"/>
                  </a:lnTo>
                  <a:lnTo>
                    <a:pt x="888787" y="40779"/>
                  </a:lnTo>
                  <a:lnTo>
                    <a:pt x="874873" y="35610"/>
                  </a:lnTo>
                  <a:lnTo>
                    <a:pt x="825520" y="20902"/>
                  </a:lnTo>
                  <a:lnTo>
                    <a:pt x="774433" y="9677"/>
                  </a:lnTo>
                  <a:lnTo>
                    <a:pt x="721824" y="2516"/>
                  </a:lnTo>
                  <a:lnTo>
                    <a:pt x="667905" y="0"/>
                  </a:lnTo>
                  <a:close/>
                </a:path>
                <a:path w="1336039" h="734060">
                  <a:moveTo>
                    <a:pt x="888787" y="40779"/>
                  </a:moveTo>
                  <a:lnTo>
                    <a:pt x="667905" y="40779"/>
                  </a:lnTo>
                  <a:lnTo>
                    <a:pt x="715506" y="42874"/>
                  </a:lnTo>
                  <a:lnTo>
                    <a:pt x="762220" y="48891"/>
                  </a:lnTo>
                  <a:lnTo>
                    <a:pt x="807896" y="58428"/>
                  </a:lnTo>
                  <a:lnTo>
                    <a:pt x="852397" y="71081"/>
                  </a:lnTo>
                  <a:lnTo>
                    <a:pt x="891924" y="85051"/>
                  </a:lnTo>
                  <a:lnTo>
                    <a:pt x="930325" y="101015"/>
                  </a:lnTo>
                  <a:lnTo>
                    <a:pt x="976836" y="123418"/>
                  </a:lnTo>
                  <a:lnTo>
                    <a:pt x="1018597" y="146406"/>
                  </a:lnTo>
                  <a:lnTo>
                    <a:pt x="1053196" y="167513"/>
                  </a:lnTo>
                  <a:lnTo>
                    <a:pt x="1085868" y="189141"/>
                  </a:lnTo>
                  <a:lnTo>
                    <a:pt x="1125669" y="217756"/>
                  </a:lnTo>
                  <a:lnTo>
                    <a:pt x="1163682" y="247488"/>
                  </a:lnTo>
                  <a:lnTo>
                    <a:pt x="1196141" y="274797"/>
                  </a:lnTo>
                  <a:lnTo>
                    <a:pt x="1225259" y="300926"/>
                  </a:lnTo>
                  <a:lnTo>
                    <a:pt x="1256736" y="331069"/>
                  </a:lnTo>
                  <a:lnTo>
                    <a:pt x="1280058" y="354914"/>
                  </a:lnTo>
                  <a:lnTo>
                    <a:pt x="1259875" y="365193"/>
                  </a:lnTo>
                  <a:lnTo>
                    <a:pt x="1235629" y="379807"/>
                  </a:lnTo>
                  <a:lnTo>
                    <a:pt x="1207908" y="399425"/>
                  </a:lnTo>
                  <a:lnTo>
                    <a:pt x="1177302" y="424713"/>
                  </a:lnTo>
                  <a:lnTo>
                    <a:pt x="1122740" y="472952"/>
                  </a:lnTo>
                  <a:lnTo>
                    <a:pt x="1087054" y="503336"/>
                  </a:lnTo>
                  <a:lnTo>
                    <a:pt x="1048893" y="534120"/>
                  </a:lnTo>
                  <a:lnTo>
                    <a:pt x="1008369" y="564455"/>
                  </a:lnTo>
                  <a:lnTo>
                    <a:pt x="965593" y="593495"/>
                  </a:lnTo>
                  <a:lnTo>
                    <a:pt x="920677" y="620392"/>
                  </a:lnTo>
                  <a:lnTo>
                    <a:pt x="873732" y="644299"/>
                  </a:lnTo>
                  <a:lnTo>
                    <a:pt x="824871" y="664368"/>
                  </a:lnTo>
                  <a:lnTo>
                    <a:pt x="774205" y="679752"/>
                  </a:lnTo>
                  <a:lnTo>
                    <a:pt x="721846" y="689604"/>
                  </a:lnTo>
                  <a:lnTo>
                    <a:pt x="667905" y="693077"/>
                  </a:lnTo>
                  <a:lnTo>
                    <a:pt x="862911" y="693077"/>
                  </a:lnTo>
                  <a:lnTo>
                    <a:pt x="924787" y="664673"/>
                  </a:lnTo>
                  <a:lnTo>
                    <a:pt x="970287" y="638786"/>
                  </a:lnTo>
                  <a:lnTo>
                    <a:pt x="1013654" y="610650"/>
                  </a:lnTo>
                  <a:lnTo>
                    <a:pt x="1054813" y="581024"/>
                  </a:lnTo>
                  <a:lnTo>
                    <a:pt x="1093689" y="550665"/>
                  </a:lnTo>
                  <a:lnTo>
                    <a:pt x="1130207" y="520332"/>
                  </a:lnTo>
                  <a:lnTo>
                    <a:pt x="1164292" y="490783"/>
                  </a:lnTo>
                  <a:lnTo>
                    <a:pt x="1204404" y="455180"/>
                  </a:lnTo>
                  <a:lnTo>
                    <a:pt x="1250466" y="418957"/>
                  </a:lnTo>
                  <a:lnTo>
                    <a:pt x="1286995" y="396949"/>
                  </a:lnTo>
                  <a:lnTo>
                    <a:pt x="1311128" y="386016"/>
                  </a:lnTo>
                  <a:lnTo>
                    <a:pt x="1319999" y="383019"/>
                  </a:lnTo>
                  <a:lnTo>
                    <a:pt x="1326857" y="381368"/>
                  </a:lnTo>
                  <a:lnTo>
                    <a:pt x="1332382" y="376250"/>
                  </a:lnTo>
                  <a:lnTo>
                    <a:pt x="1335227" y="367550"/>
                  </a:lnTo>
                  <a:lnTo>
                    <a:pt x="1335512" y="365556"/>
                  </a:lnTo>
                  <a:lnTo>
                    <a:pt x="1335595" y="358635"/>
                  </a:lnTo>
                  <a:lnTo>
                    <a:pt x="1333969" y="353847"/>
                  </a:lnTo>
                  <a:lnTo>
                    <a:pt x="1308140" y="325083"/>
                  </a:lnTo>
                  <a:lnTo>
                    <a:pt x="1280078" y="296468"/>
                  </a:lnTo>
                  <a:lnTo>
                    <a:pt x="1241827" y="260357"/>
                  </a:lnTo>
                  <a:lnTo>
                    <a:pt x="1194108" y="219175"/>
                  </a:lnTo>
                  <a:lnTo>
                    <a:pt x="1137640" y="175348"/>
                  </a:lnTo>
                  <a:lnTo>
                    <a:pt x="1100610" y="149356"/>
                  </a:lnTo>
                  <a:lnTo>
                    <a:pt x="1059711" y="123121"/>
                  </a:lnTo>
                  <a:lnTo>
                    <a:pt x="1015248" y="97451"/>
                  </a:lnTo>
                  <a:lnTo>
                    <a:pt x="967524" y="73152"/>
                  </a:lnTo>
                  <a:lnTo>
                    <a:pt x="922278" y="53220"/>
                  </a:lnTo>
                  <a:lnTo>
                    <a:pt x="888787" y="40779"/>
                  </a:lnTo>
                  <a:close/>
                </a:path>
              </a:pathLst>
            </a:custGeom>
            <a:solidFill>
              <a:srgbClr val="5D4B3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1378896" y="6951409"/>
            <a:ext cx="5137150" cy="2454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29080" marR="273050" indent="-1380490">
              <a:lnSpc>
                <a:spcPct val="101200"/>
              </a:lnSpc>
              <a:spcBef>
                <a:spcPts val="95"/>
              </a:spcBef>
            </a:pPr>
            <a:r>
              <a:rPr dirty="0" sz="2250" spc="-160" b="1">
                <a:solidFill>
                  <a:srgbClr val="010202"/>
                </a:solidFill>
                <a:latin typeface="Arial"/>
                <a:cs typeface="Arial"/>
              </a:rPr>
              <a:t>DeSantis</a:t>
            </a:r>
            <a:r>
              <a:rPr dirty="0" sz="225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190" b="1">
                <a:solidFill>
                  <a:srgbClr val="010202"/>
                </a:solidFill>
                <a:latin typeface="Arial"/>
                <a:cs typeface="Arial"/>
              </a:rPr>
              <a:t>Signs</a:t>
            </a:r>
            <a:r>
              <a:rPr dirty="0" sz="2250" spc="-10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130" b="1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2250" spc="-10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140" b="1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225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229" b="1">
                <a:solidFill>
                  <a:srgbClr val="010202"/>
                </a:solidFill>
                <a:latin typeface="Arial"/>
                <a:cs typeface="Arial"/>
              </a:rPr>
              <a:t>Condo</a:t>
            </a:r>
            <a:r>
              <a:rPr dirty="0" sz="2250" spc="-10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85" b="1">
                <a:solidFill>
                  <a:srgbClr val="010202"/>
                </a:solidFill>
                <a:latin typeface="Arial"/>
                <a:cs typeface="Arial"/>
              </a:rPr>
              <a:t>Law </a:t>
            </a:r>
            <a:r>
              <a:rPr dirty="0" sz="2250" spc="-110" b="1">
                <a:solidFill>
                  <a:srgbClr val="010202"/>
                </a:solidFill>
                <a:latin typeface="Arial"/>
                <a:cs typeface="Arial"/>
              </a:rPr>
              <a:t>Effective</a:t>
            </a:r>
            <a:r>
              <a:rPr dirty="0" sz="2250" spc="-1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225" b="1">
                <a:solidFill>
                  <a:srgbClr val="010202"/>
                </a:solidFill>
                <a:latin typeface="Arial"/>
                <a:cs typeface="Arial"/>
              </a:rPr>
              <a:t>July</a:t>
            </a:r>
            <a:r>
              <a:rPr dirty="0" sz="225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25" b="1">
                <a:solidFill>
                  <a:srgbClr val="010202"/>
                </a:solidFill>
                <a:latin typeface="Arial"/>
                <a:cs typeface="Arial"/>
              </a:rPr>
              <a:t>1st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250">
              <a:latin typeface="Arial"/>
              <a:cs typeface="Arial"/>
            </a:endParaRPr>
          </a:p>
          <a:p>
            <a:pPr marL="12700" marR="5080" indent="749300">
              <a:lnSpc>
                <a:spcPct val="101200"/>
              </a:lnSpc>
              <a:spcBef>
                <a:spcPts val="5"/>
              </a:spcBef>
            </a:pPr>
            <a:r>
              <a:rPr dirty="0" sz="2250" spc="-114" b="1">
                <a:solidFill>
                  <a:srgbClr val="010202"/>
                </a:solidFill>
                <a:latin typeface="Arial"/>
                <a:cs typeface="Arial"/>
              </a:rPr>
              <a:t>2024</a:t>
            </a:r>
            <a:r>
              <a:rPr dirty="0" sz="2250" spc="-1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135" b="1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2250" spc="-114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135" b="1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225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225" b="1">
                <a:solidFill>
                  <a:srgbClr val="010202"/>
                </a:solidFill>
                <a:latin typeface="Arial"/>
                <a:cs typeface="Arial"/>
              </a:rPr>
              <a:t>Condo</a:t>
            </a:r>
            <a:r>
              <a:rPr dirty="0" sz="2250" spc="-1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20" b="1">
                <a:solidFill>
                  <a:srgbClr val="010202"/>
                </a:solidFill>
                <a:latin typeface="Arial"/>
                <a:cs typeface="Arial"/>
              </a:rPr>
              <a:t>Law: </a:t>
            </a:r>
            <a:r>
              <a:rPr dirty="0" sz="2250" spc="-150" b="1">
                <a:solidFill>
                  <a:srgbClr val="010202"/>
                </a:solidFill>
                <a:latin typeface="Arial"/>
                <a:cs typeface="Arial"/>
              </a:rPr>
              <a:t>Analysis</a:t>
            </a:r>
            <a:r>
              <a:rPr dirty="0" sz="2250" spc="-114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130" b="1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2250" spc="-11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90" b="1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225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235" b="1">
                <a:solidFill>
                  <a:srgbClr val="010202"/>
                </a:solidFill>
                <a:latin typeface="Arial"/>
                <a:cs typeface="Arial"/>
              </a:rPr>
              <a:t>Condo</a:t>
            </a:r>
            <a:r>
              <a:rPr dirty="0" sz="2250" spc="-1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125" b="1">
                <a:solidFill>
                  <a:srgbClr val="010202"/>
                </a:solidFill>
                <a:latin typeface="Arial"/>
                <a:cs typeface="Arial"/>
              </a:rPr>
              <a:t>rights</a:t>
            </a:r>
            <a:r>
              <a:rPr dirty="0" sz="2250" spc="-1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65" b="1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225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190" b="1">
                <a:solidFill>
                  <a:srgbClr val="010202"/>
                </a:solidFill>
                <a:latin typeface="Arial"/>
                <a:cs typeface="Arial"/>
              </a:rPr>
              <a:t>(HB</a:t>
            </a:r>
            <a:r>
              <a:rPr dirty="0" sz="225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35" b="1">
                <a:solidFill>
                  <a:srgbClr val="010202"/>
                </a:solidFill>
                <a:latin typeface="Arial"/>
                <a:cs typeface="Arial"/>
              </a:rPr>
              <a:t>1021)</a:t>
            </a:r>
            <a:endParaRPr sz="2250">
              <a:latin typeface="Arial"/>
              <a:cs typeface="Arial"/>
            </a:endParaRPr>
          </a:p>
          <a:p>
            <a:pPr marL="1715770" marR="5080" indent="-1703705">
              <a:lnSpc>
                <a:spcPct val="101200"/>
              </a:lnSpc>
            </a:pPr>
            <a:r>
              <a:rPr dirty="0" sz="2250" spc="-185" b="1">
                <a:solidFill>
                  <a:srgbClr val="010202"/>
                </a:solidFill>
                <a:latin typeface="Arial"/>
                <a:cs typeface="Arial"/>
              </a:rPr>
              <a:t>Signed</a:t>
            </a:r>
            <a:r>
              <a:rPr dirty="0" sz="2250" spc="-1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210" b="1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225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195" b="1">
                <a:solidFill>
                  <a:srgbClr val="010202"/>
                </a:solidFill>
                <a:latin typeface="Arial"/>
                <a:cs typeface="Arial"/>
              </a:rPr>
              <a:t>Governor</a:t>
            </a:r>
            <a:r>
              <a:rPr dirty="0" sz="2250" spc="-10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155" b="1">
                <a:solidFill>
                  <a:srgbClr val="010202"/>
                </a:solidFill>
                <a:latin typeface="Arial"/>
                <a:cs typeface="Arial"/>
              </a:rPr>
              <a:t>DeSantis</a:t>
            </a:r>
            <a:r>
              <a:rPr dirty="0" sz="2250" spc="-114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180" b="1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2250" spc="-1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60" b="1">
                <a:solidFill>
                  <a:srgbClr val="010202"/>
                </a:solidFill>
                <a:latin typeface="Arial"/>
                <a:cs typeface="Arial"/>
              </a:rPr>
              <a:t>effective </a:t>
            </a:r>
            <a:r>
              <a:rPr dirty="0" sz="2250" spc="-210" b="1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2250" spc="-1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220" b="1">
                <a:solidFill>
                  <a:srgbClr val="010202"/>
                </a:solidFill>
                <a:latin typeface="Arial"/>
                <a:cs typeface="Arial"/>
              </a:rPr>
              <a:t>July</a:t>
            </a:r>
            <a:r>
              <a:rPr dirty="0" sz="225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330" b="1">
                <a:solidFill>
                  <a:srgbClr val="010202"/>
                </a:solidFill>
                <a:latin typeface="Arial"/>
                <a:cs typeface="Arial"/>
              </a:rPr>
              <a:t>1,</a:t>
            </a:r>
            <a:r>
              <a:rPr dirty="0" sz="2250" spc="-9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2250" spc="-20" b="1">
                <a:solidFill>
                  <a:srgbClr val="010202"/>
                </a:solidFill>
                <a:latin typeface="Arial"/>
                <a:cs typeface="Arial"/>
              </a:rPr>
              <a:t>2024</a:t>
            </a:r>
            <a:endParaRPr sz="225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69738" y="9777176"/>
            <a:ext cx="391160" cy="6731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00" spc="10">
                <a:solidFill>
                  <a:srgbClr val="CEA348"/>
                </a:solidFill>
                <a:latin typeface="Arial"/>
                <a:cs typeface="Arial"/>
              </a:rPr>
              <a:t>CONDOMINIUM</a:t>
            </a:r>
            <a:r>
              <a:rPr dirty="0" sz="300" spc="180">
                <a:solidFill>
                  <a:srgbClr val="CEA348"/>
                </a:solidFill>
                <a:latin typeface="Arial"/>
                <a:cs typeface="Arial"/>
              </a:rPr>
              <a:t> </a:t>
            </a:r>
            <a:r>
              <a:rPr dirty="0" sz="300" spc="-50">
                <a:solidFill>
                  <a:srgbClr val="CEA348"/>
                </a:solidFill>
                <a:latin typeface="Arial"/>
                <a:cs typeface="Arial"/>
              </a:rPr>
              <a:t>D</a:t>
            </a:r>
            <a:endParaRPr sz="3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477911" y="5260981"/>
            <a:ext cx="4944745" cy="1304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5035"/>
              </a:lnSpc>
              <a:spcBef>
                <a:spcPts val="95"/>
              </a:spcBef>
            </a:pPr>
            <a:r>
              <a:rPr dirty="0" sz="4200" spc="-505" b="1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4200" spc="-3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200" spc="-590" b="1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dirty="0" sz="4200" spc="-3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200" spc="-52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4200" spc="-2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200" spc="-605" b="1">
                <a:solidFill>
                  <a:srgbClr val="FFFFFF"/>
                </a:solidFill>
                <a:latin typeface="Arial"/>
                <a:cs typeface="Arial"/>
              </a:rPr>
              <a:t>LOOK!</a:t>
            </a:r>
            <a:endParaRPr sz="4200">
              <a:latin typeface="Arial"/>
              <a:cs typeface="Arial"/>
            </a:endParaRPr>
          </a:p>
          <a:p>
            <a:pPr algn="ctr">
              <a:lnSpc>
                <a:spcPts val="5035"/>
              </a:lnSpc>
            </a:pPr>
            <a:r>
              <a:rPr dirty="0" sz="4200" spc="-550" b="1">
                <a:solidFill>
                  <a:srgbClr val="FFFFFF"/>
                </a:solidFill>
                <a:latin typeface="Arial"/>
                <a:cs typeface="Arial"/>
              </a:rPr>
              <a:t>URGENT!</a:t>
            </a:r>
            <a:endParaRPr sz="42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087928" y="6578384"/>
            <a:ext cx="17399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Posted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0">
                <a:solidFill>
                  <a:srgbClr val="FFFFFF"/>
                </a:solidFill>
                <a:latin typeface="Arial"/>
                <a:cs typeface="Arial"/>
              </a:rPr>
              <a:t>June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60">
                <a:solidFill>
                  <a:srgbClr val="FFFFFF"/>
                </a:solidFill>
                <a:latin typeface="Arial"/>
                <a:cs typeface="Arial"/>
              </a:rPr>
              <a:t>27,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2400" cy="4434840"/>
            <a:chOff x="0" y="0"/>
            <a:chExt cx="7772400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00" cy="44345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762" y="0"/>
              <a:ext cx="4257636" cy="28175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3254" y="0"/>
              <a:ext cx="3019145" cy="27452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175584" cy="247897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11893" cy="26557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19123" cy="148285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70419" cy="1408137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22262" y="9235693"/>
            <a:ext cx="678180" cy="541655"/>
            <a:chOff x="222262" y="9235693"/>
            <a:chExt cx="678180" cy="54165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64" y="9425431"/>
              <a:ext cx="256946" cy="133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218" y="9235693"/>
              <a:ext cx="454152" cy="46635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658" y="9397250"/>
              <a:ext cx="335292" cy="21335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64" y="9425431"/>
              <a:ext cx="256959" cy="133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639" y="9281412"/>
              <a:ext cx="336022" cy="3680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12" y="9430681"/>
              <a:ext cx="286361" cy="21871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63816" y="9281508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8797" y="9367554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3623" y="9455060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262" y="9717493"/>
              <a:ext cx="677760" cy="467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834453" y="1330629"/>
            <a:ext cx="5946775" cy="8146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459230" marR="1444625">
              <a:lnSpc>
                <a:spcPct val="100000"/>
              </a:lnSpc>
              <a:spcBef>
                <a:spcPts val="100"/>
              </a:spcBef>
            </a:pP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95" b="1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010202"/>
                </a:solidFill>
                <a:latin typeface="Arial"/>
                <a:cs typeface="Arial"/>
              </a:rPr>
              <a:t>Disclosure </a:t>
            </a:r>
            <a:r>
              <a:rPr dirty="0" sz="1800" spc="-130" b="1">
                <a:solidFill>
                  <a:srgbClr val="010202"/>
                </a:solidFill>
                <a:latin typeface="Arial"/>
                <a:cs typeface="Arial"/>
              </a:rPr>
              <a:t>Requirements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8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endParaRPr sz="1800">
              <a:latin typeface="Arial"/>
              <a:cs typeface="Arial"/>
            </a:endParaRPr>
          </a:p>
          <a:p>
            <a:pPr algn="ctr" marL="57150">
              <a:lnSpc>
                <a:spcPct val="100000"/>
              </a:lnSpc>
            </a:pPr>
            <a:r>
              <a:rPr dirty="0" sz="1800" spc="-125" b="1">
                <a:solidFill>
                  <a:srgbClr val="010202"/>
                </a:solidFill>
                <a:latin typeface="Arial"/>
                <a:cs typeface="Arial"/>
              </a:rPr>
              <a:t>Resales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30" b="1">
                <a:solidFill>
                  <a:srgbClr val="010202"/>
                </a:solidFill>
                <a:latin typeface="Arial"/>
                <a:cs typeface="Arial"/>
              </a:rPr>
              <a:t>Prospective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010202"/>
                </a:solidFill>
                <a:latin typeface="Arial"/>
                <a:cs typeface="Arial"/>
              </a:rPr>
              <a:t>Purchasers</a:t>
            </a:r>
            <a:endParaRPr sz="1800">
              <a:latin typeface="Arial"/>
              <a:cs typeface="Arial"/>
            </a:endParaRPr>
          </a:p>
          <a:p>
            <a:pPr algn="ctr" marL="8255">
              <a:lnSpc>
                <a:spcPct val="100000"/>
              </a:lnSpc>
            </a:pPr>
            <a:r>
              <a:rPr dirty="0" sz="1800" spc="-250" b="1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dirty="0" sz="1800" spc="-1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Amending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30" b="1">
                <a:solidFill>
                  <a:srgbClr val="010202"/>
                </a:solidFill>
                <a:latin typeface="Arial"/>
                <a:cs typeface="Arial"/>
              </a:rPr>
              <a:t>Sections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010202"/>
                </a:solidFill>
                <a:latin typeface="Arial"/>
                <a:cs typeface="Arial"/>
              </a:rPr>
              <a:t>718.503,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50" b="1">
                <a:solidFill>
                  <a:srgbClr val="010202"/>
                </a:solidFill>
                <a:latin typeface="Arial"/>
                <a:cs typeface="Arial"/>
              </a:rPr>
              <a:t>718.504,</a:t>
            </a:r>
            <a:r>
              <a:rPr dirty="0" sz="1800" spc="-10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010202"/>
                </a:solidFill>
                <a:latin typeface="Arial"/>
                <a:cs typeface="Arial"/>
              </a:rPr>
              <a:t>719.106</a:t>
            </a:r>
            <a:endParaRPr sz="1800">
              <a:latin typeface="Arial"/>
              <a:cs typeface="Arial"/>
            </a:endParaRPr>
          </a:p>
          <a:p>
            <a:pPr algn="ctr" marL="23495" marR="8255">
              <a:lnSpc>
                <a:spcPct val="100000"/>
              </a:lnSpc>
              <a:spcBef>
                <a:spcPts val="1180"/>
              </a:spcBef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makes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several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sections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718.503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718.504,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Statutes,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which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govern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information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prospective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purchasers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condominium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units.</a:t>
            </a:r>
            <a:endParaRPr sz="1100">
              <a:latin typeface="Arial"/>
              <a:cs typeface="Arial"/>
            </a:endParaRPr>
          </a:p>
          <a:p>
            <a:pPr algn="ctr" marL="7620">
              <a:lnSpc>
                <a:spcPct val="100000"/>
              </a:lnSpc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key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are: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algn="just" marL="167640" indent="-154940">
              <a:lnSpc>
                <a:spcPct val="100000"/>
              </a:lnSpc>
              <a:buAutoNum type="arabicPeriod"/>
              <a:tabLst>
                <a:tab pos="167640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0" b="1">
                <a:solidFill>
                  <a:srgbClr val="010202"/>
                </a:solidFill>
                <a:latin typeface="Arial"/>
                <a:cs typeface="Arial"/>
              </a:rPr>
              <a:t>718.503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0" b="1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Resale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010202"/>
                </a:solidFill>
                <a:latin typeface="Arial"/>
                <a:cs typeface="Arial"/>
              </a:rPr>
              <a:t>Information:</a:t>
            </a:r>
            <a:endParaRPr sz="1100">
              <a:latin typeface="Arial"/>
              <a:cs typeface="Arial"/>
            </a:endParaRPr>
          </a:p>
          <a:p>
            <a:pPr algn="just" lvl="1" marL="12700" marR="290830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11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11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1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revises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information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included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contracts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resale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a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residential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unit.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Non-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developer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now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provide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prospective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purchasers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following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additional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documents: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lphaLcPeriod"/>
            </a:pPr>
            <a:endParaRPr sz="1100">
              <a:latin typeface="Arial"/>
              <a:cs typeface="Arial"/>
            </a:endParaRPr>
          </a:p>
          <a:p>
            <a:pPr lvl="2" marL="107314" indent="-94615">
              <a:lnSpc>
                <a:spcPct val="100000"/>
              </a:lnSpc>
              <a:buChar char="•"/>
              <a:tabLst>
                <a:tab pos="107314" algn="l"/>
              </a:tabLst>
            </a:pP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annual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financial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statement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annual budget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association.</a:t>
            </a:r>
            <a:endParaRPr sz="1100">
              <a:latin typeface="Arial"/>
              <a:cs typeface="Arial"/>
            </a:endParaRPr>
          </a:p>
          <a:p>
            <a:pPr lvl="2" marL="107314" indent="-94615">
              <a:lnSpc>
                <a:spcPct val="100000"/>
              </a:lnSpc>
              <a:buChar char="•"/>
              <a:tabLst>
                <a:tab pos="107314" algn="l"/>
              </a:tabLst>
            </a:pP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copy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inspector-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prepared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summary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milestone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inspection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report,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applicable.</a:t>
            </a:r>
            <a:endParaRPr sz="1100">
              <a:latin typeface="Arial"/>
              <a:cs typeface="Arial"/>
            </a:endParaRPr>
          </a:p>
          <a:p>
            <a:pPr lvl="2" marL="107314" indent="-94615">
              <a:lnSpc>
                <a:spcPct val="100000"/>
              </a:lnSpc>
              <a:buChar char="•"/>
              <a:tabLst>
                <a:tab pos="107314" algn="l"/>
              </a:tabLst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association's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most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recent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structural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integrity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reserve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study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statement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has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completed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structural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integrity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reserve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study.</a:t>
            </a:r>
            <a:endParaRPr sz="1100">
              <a:latin typeface="Arial"/>
              <a:cs typeface="Arial"/>
            </a:endParaRPr>
          </a:p>
          <a:p>
            <a:pPr lvl="2" marL="12700" marR="27305" indent="94615">
              <a:lnSpc>
                <a:spcPct val="100000"/>
              </a:lnSpc>
              <a:buChar char="•"/>
              <a:tabLst>
                <a:tab pos="107314" algn="l"/>
              </a:tabLst>
            </a:pP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copy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turnover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inspection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report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inspections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performed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after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July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90">
                <a:solidFill>
                  <a:srgbClr val="010202"/>
                </a:solidFill>
                <a:latin typeface="Arial"/>
                <a:cs typeface="Arial"/>
              </a:rPr>
              <a:t>1,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2023.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b.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bill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also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updates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disclosure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language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included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resale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contracts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reflect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these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new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information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requirements.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c.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condominium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located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building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created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portion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another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building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multiple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parcel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building,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contract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specified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disclosure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statement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informing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buyer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about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unique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characteristics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such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condominiums.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buAutoNum type="arabicPeriod" startAt="2"/>
              <a:tabLst>
                <a:tab pos="167640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1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 b="1">
                <a:solidFill>
                  <a:srgbClr val="010202"/>
                </a:solidFill>
                <a:latin typeface="Arial"/>
                <a:cs typeface="Arial"/>
              </a:rPr>
              <a:t>718.504</a:t>
            </a:r>
            <a:r>
              <a:rPr dirty="0" sz="1100" spc="-1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0" b="1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5" b="1">
                <a:solidFill>
                  <a:srgbClr val="010202"/>
                </a:solidFill>
                <a:latin typeface="Arial"/>
                <a:cs typeface="Arial"/>
              </a:rPr>
              <a:t>Prospective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5" b="1">
                <a:solidFill>
                  <a:srgbClr val="010202"/>
                </a:solidFill>
                <a:latin typeface="Arial"/>
                <a:cs typeface="Arial"/>
              </a:rPr>
              <a:t>Purchaser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010202"/>
                </a:solidFill>
                <a:latin typeface="Arial"/>
                <a:cs typeface="Arial"/>
              </a:rPr>
              <a:t>Information:</a:t>
            </a:r>
            <a:endParaRPr sz="1100">
              <a:latin typeface="Arial"/>
              <a:cs typeface="Arial"/>
            </a:endParaRPr>
          </a:p>
          <a:p>
            <a:pPr lvl="1" marL="12700" marR="353060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information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developers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prospective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purchasers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prospectus or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offering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circular.</a:t>
            </a:r>
            <a:endParaRPr sz="1100">
              <a:latin typeface="Arial"/>
              <a:cs typeface="Arial"/>
            </a:endParaRPr>
          </a:p>
          <a:p>
            <a:pPr lvl="1" marL="12700" marR="104139" indent="-127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created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portion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building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multiple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parcel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building,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developer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statement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effect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prospectus or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offering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circular.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68910" indent="-156210">
              <a:lnSpc>
                <a:spcPct val="100000"/>
              </a:lnSpc>
              <a:buAutoNum type="arabicPeriod" startAt="3"/>
              <a:tabLst>
                <a:tab pos="168910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1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0" b="1">
                <a:solidFill>
                  <a:srgbClr val="010202"/>
                </a:solidFill>
                <a:latin typeface="Arial"/>
                <a:cs typeface="Arial"/>
              </a:rPr>
              <a:t>719.106</a:t>
            </a:r>
            <a:r>
              <a:rPr dirty="0" sz="1100" spc="-1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0" b="1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Distribution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1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 b="1">
                <a:solidFill>
                  <a:srgbClr val="010202"/>
                </a:solidFill>
                <a:latin typeface="Arial"/>
                <a:cs typeface="Arial"/>
              </a:rPr>
              <a:t>Structural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 b="1">
                <a:solidFill>
                  <a:srgbClr val="010202"/>
                </a:solidFill>
                <a:latin typeface="Arial"/>
                <a:cs typeface="Arial"/>
              </a:rPr>
              <a:t>Integrity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Reserve</a:t>
            </a:r>
            <a:r>
              <a:rPr dirty="0" sz="1100" spc="-10" b="1">
                <a:solidFill>
                  <a:srgbClr val="010202"/>
                </a:solidFill>
                <a:latin typeface="Arial"/>
                <a:cs typeface="Arial"/>
              </a:rPr>
              <a:t> Study:</a:t>
            </a:r>
            <a:endParaRPr sz="1100">
              <a:latin typeface="Arial"/>
              <a:cs typeface="Arial"/>
            </a:endParaRPr>
          </a:p>
          <a:p>
            <a:pPr lvl="1" marL="12700" marR="141605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cooperative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requires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distribute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copies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structural integrity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reserve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study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all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45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days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after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receiving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study.</a:t>
            </a:r>
            <a:endParaRPr sz="1100">
              <a:latin typeface="Arial"/>
              <a:cs typeface="Arial"/>
            </a:endParaRPr>
          </a:p>
          <a:p>
            <a:pPr lvl="1" marL="12700" marR="27305" indent="-127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distribution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made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United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States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mail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personal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delivery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owner’s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mailing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address,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property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address,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other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address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provided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fulfill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association’s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notice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requirements,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electronic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transmission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e-mail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address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facsimile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number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notice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purposes.</a:t>
            </a:r>
            <a:endParaRPr sz="1100">
              <a:latin typeface="Arial"/>
              <a:cs typeface="Arial"/>
            </a:endParaRPr>
          </a:p>
          <a:p>
            <a:pPr lvl="1" marL="12700" marR="5080" indent="126364">
              <a:lnSpc>
                <a:spcPct val="100000"/>
              </a:lnSpc>
              <a:buAutoNum type="alphaLcPeriod"/>
              <a:tabLst>
                <a:tab pos="139065" algn="l"/>
              </a:tabLst>
            </a:pP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45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days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after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receiving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structural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integrity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reserve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study,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Division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Condominiums,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Timeshares,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Mobile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Homes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statement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indicating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study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was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completed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distributed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owners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required.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statement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submitted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using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form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division’s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website.</a:t>
            </a:r>
            <a:endParaRPr sz="1100">
              <a:latin typeface="Arial"/>
              <a:cs typeface="Arial"/>
            </a:endParaRPr>
          </a:p>
          <a:p>
            <a:pPr marL="12700" marR="61594">
              <a:lnSpc>
                <a:spcPct val="100000"/>
              </a:lnSpc>
            </a:pP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These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aim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enhance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transparency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ensure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prospective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purchasers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current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unit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have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access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comprehensive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information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about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financial,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structural,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operational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aspects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cooperative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association.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requiring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disclosure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additional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510540">
              <a:lnSpc>
                <a:spcPct val="100000"/>
              </a:lnSpc>
            </a:pPr>
            <a:r>
              <a:rPr dirty="0" sz="1100" spc="-140">
                <a:solidFill>
                  <a:srgbClr val="010202"/>
                </a:solidFill>
                <a:latin typeface="Arial"/>
                <a:cs typeface="Arial"/>
              </a:rPr>
              <a:t>18.</a:t>
            </a:r>
            <a:r>
              <a:rPr dirty="0" sz="1100" spc="-19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718.303: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suspension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voting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rights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due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delinquent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monetary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obligations.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r>
              <a:rPr dirty="0" spc="-25"/>
              <a:t>9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3034" cy="4434840"/>
            <a:chOff x="0" y="0"/>
            <a:chExt cx="7773034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13" cy="44345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762" y="0"/>
              <a:ext cx="4257649" cy="28175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3267" y="0"/>
              <a:ext cx="3019145" cy="27452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175571" cy="247900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11893" cy="26557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19097" cy="148283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70419" cy="140812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22262" y="9235706"/>
            <a:ext cx="678180" cy="541655"/>
            <a:chOff x="222262" y="9235706"/>
            <a:chExt cx="678180" cy="54165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64" y="9425444"/>
              <a:ext cx="256959" cy="133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230" y="9235706"/>
              <a:ext cx="454152" cy="46635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658" y="9398508"/>
              <a:ext cx="335280" cy="21208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64" y="9425444"/>
              <a:ext cx="256959" cy="133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639" y="9281412"/>
              <a:ext cx="336022" cy="3680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11" y="9430681"/>
              <a:ext cx="286362" cy="21872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63816" y="9281509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8797" y="936755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3623" y="9455061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262" y="9717494"/>
              <a:ext cx="677760" cy="467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826851" y="1969630"/>
            <a:ext cx="5935980" cy="72618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34489" marR="1345565" indent="-137160">
              <a:lnSpc>
                <a:spcPct val="100000"/>
              </a:lnSpc>
              <a:spcBef>
                <a:spcPts val="100"/>
              </a:spcBef>
            </a:pPr>
            <a:r>
              <a:rPr dirty="0" sz="1800" spc="-150" b="1">
                <a:solidFill>
                  <a:srgbClr val="010202"/>
                </a:solidFill>
                <a:latin typeface="Arial"/>
                <a:cs typeface="Arial"/>
              </a:rPr>
              <a:t>Comprehensive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010202"/>
                </a:solidFill>
                <a:latin typeface="Arial"/>
                <a:cs typeface="Arial"/>
              </a:rPr>
              <a:t>List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14" b="1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Statutory </a:t>
            </a:r>
            <a:r>
              <a:rPr dirty="0" sz="1800" spc="-165" b="1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800" spc="-10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5" b="1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80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40" b="1">
                <a:solidFill>
                  <a:srgbClr val="010202"/>
                </a:solidFill>
                <a:latin typeface="Arial"/>
                <a:cs typeface="Arial"/>
              </a:rPr>
              <a:t>Florida’s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29" b="1">
                <a:solidFill>
                  <a:srgbClr val="010202"/>
                </a:solidFill>
                <a:latin typeface="Arial"/>
                <a:cs typeface="Arial"/>
              </a:rPr>
              <a:t>HB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10202"/>
                </a:solidFill>
                <a:latin typeface="Arial"/>
                <a:cs typeface="Arial"/>
              </a:rPr>
              <a:t>1021</a:t>
            </a:r>
            <a:endParaRPr sz="1800">
              <a:latin typeface="Arial"/>
              <a:cs typeface="Arial"/>
            </a:endParaRPr>
          </a:p>
          <a:p>
            <a:pPr algn="ctr" marL="25400" marR="5080">
              <a:lnSpc>
                <a:spcPct val="100000"/>
              </a:lnSpc>
              <a:spcBef>
                <a:spcPts val="1180"/>
              </a:spcBef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following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exhaustive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list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brought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about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HB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5">
                <a:solidFill>
                  <a:srgbClr val="010202"/>
                </a:solidFill>
                <a:latin typeface="Arial"/>
                <a:cs typeface="Arial"/>
              </a:rPr>
              <a:t>1021,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detailing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and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additions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various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Florida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Statutes.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These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revisions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encompass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wide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range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topics,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including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management,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protection,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operations,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among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others.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full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text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can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found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following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link: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HB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80">
                <a:solidFill>
                  <a:srgbClr val="010202"/>
                </a:solidFill>
                <a:latin typeface="Arial"/>
                <a:cs typeface="Arial"/>
              </a:rPr>
              <a:t>1021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Full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10202"/>
                </a:solidFill>
                <a:latin typeface="Arial"/>
                <a:cs typeface="Arial"/>
              </a:rPr>
              <a:t>Text.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Here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comprehensive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breakdown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statutes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impacted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this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bill.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 marR="151130" indent="-635">
              <a:lnSpc>
                <a:spcPct val="100000"/>
              </a:lnSpc>
              <a:buSzPct val="90909"/>
              <a:buAutoNum type="arabicPeriod"/>
              <a:tabLst>
                <a:tab pos="12700" algn="l"/>
                <a:tab pos="16319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468.4334: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Adds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requiring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managers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and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management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firms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return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official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specified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timeframes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after termination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contract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upon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written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request.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4604" marR="422275" indent="-635">
              <a:lnSpc>
                <a:spcPct val="100000"/>
              </a:lnSpc>
              <a:buSzPct val="90909"/>
              <a:buAutoNum type="arabicPeriod"/>
              <a:tabLst>
                <a:tab pos="14604" algn="l"/>
                <a:tab pos="16319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468.4335: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created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establish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requirements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managers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management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firms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disclose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conflicts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interest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board.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5875" marR="13335" indent="-635">
              <a:lnSpc>
                <a:spcPct val="100000"/>
              </a:lnSpc>
              <a:buSzPct val="90909"/>
              <a:buAutoNum type="arabicPeriod"/>
              <a:tabLst>
                <a:tab pos="15875" algn="l"/>
                <a:tab pos="16383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468.436: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grounds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disciplinary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actions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community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managers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firms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failure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disclose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conflicts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interest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required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newly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created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s.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468.4335.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7780" marR="76200" indent="-635">
              <a:lnSpc>
                <a:spcPct val="100000"/>
              </a:lnSpc>
              <a:buSzPct val="90909"/>
              <a:buAutoNum type="arabicPeriod"/>
              <a:tabLst>
                <a:tab pos="17780" algn="l"/>
                <a:tab pos="16383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553.899: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exempt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certain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single-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family,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two-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family,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three-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family,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four-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family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dwellings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mandatory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structural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inspections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condominium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cooperative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buildings.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9050" marR="329565" indent="-635">
              <a:lnSpc>
                <a:spcPct val="100000"/>
              </a:lnSpc>
              <a:buSzPct val="90909"/>
              <a:buAutoNum type="arabicPeriod"/>
              <a:tabLst>
                <a:tab pos="19050" algn="l"/>
                <a:tab pos="16383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5">
                <a:solidFill>
                  <a:srgbClr val="010202"/>
                </a:solidFill>
                <a:latin typeface="Arial"/>
                <a:cs typeface="Arial"/>
              </a:rPr>
              <a:t>718.103: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definition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“condominium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property”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adds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definitions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for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“hurricane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protection”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“kickback.”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20320" marR="111125" indent="-635">
              <a:lnSpc>
                <a:spcPct val="100000"/>
              </a:lnSpc>
              <a:buSzPct val="90909"/>
              <a:buAutoNum type="arabicPeriod"/>
              <a:tabLst>
                <a:tab pos="20320" algn="l"/>
                <a:tab pos="16319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5">
                <a:solidFill>
                  <a:srgbClr val="010202"/>
                </a:solidFill>
                <a:latin typeface="Arial"/>
                <a:cs typeface="Arial"/>
              </a:rPr>
              <a:t>718.104: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declaration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content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requirements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adds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paragraph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requiring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statement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specifying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responsibility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installation,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maintenance,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repair,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replacement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hurricane protection.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22225" marR="7620" indent="-635">
              <a:lnSpc>
                <a:spcPct val="100000"/>
              </a:lnSpc>
              <a:buSzPct val="90909"/>
              <a:buAutoNum type="arabicPeriod"/>
              <a:tabLst>
                <a:tab pos="22225" algn="l"/>
                <a:tab pos="16319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80">
                <a:solidFill>
                  <a:srgbClr val="010202"/>
                </a:solidFill>
                <a:latin typeface="Arial"/>
                <a:cs typeface="Arial"/>
              </a:rPr>
              <a:t>718.111: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operations,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including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official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records,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insurance,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financial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reporting,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conflicts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interest.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24130" marR="278765" indent="-635">
              <a:lnSpc>
                <a:spcPct val="100000"/>
              </a:lnSpc>
              <a:buSzPct val="90909"/>
              <a:buAutoNum type="arabicPeriod"/>
              <a:tabLst>
                <a:tab pos="24130" algn="l"/>
                <a:tab pos="16383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0">
                <a:solidFill>
                  <a:srgbClr val="010202"/>
                </a:solidFill>
                <a:latin typeface="Arial"/>
                <a:cs typeface="Arial"/>
              </a:rPr>
              <a:t>718.112: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related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bylaws,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including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board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member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certification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requirements,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meetings,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budgets,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reserves,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structural integrity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reserve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studies.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25400" marR="207010" indent="-635">
              <a:lnSpc>
                <a:spcPct val="100000"/>
              </a:lnSpc>
              <a:buSzPct val="90909"/>
              <a:buAutoNum type="arabicPeriod"/>
              <a:tabLst>
                <a:tab pos="25400" algn="l"/>
                <a:tab pos="16319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5">
                <a:solidFill>
                  <a:srgbClr val="010202"/>
                </a:solidFill>
                <a:latin typeface="Arial"/>
                <a:cs typeface="Arial"/>
              </a:rPr>
              <a:t>718.113: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maintenance,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including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requirements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hurricane protection.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27305" marR="192405" indent="-17145">
              <a:lnSpc>
                <a:spcPct val="100000"/>
              </a:lnSpc>
              <a:buSzPct val="90909"/>
              <a:buAutoNum type="arabicPeriod"/>
              <a:tabLst>
                <a:tab pos="27305" algn="l"/>
                <a:tab pos="19748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5">
                <a:solidFill>
                  <a:srgbClr val="010202"/>
                </a:solidFill>
                <a:latin typeface="Arial"/>
                <a:cs typeface="Arial"/>
              </a:rPr>
              <a:t>718.115: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common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expenses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common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surplus,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including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expenses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hurricane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r>
              <a:rPr dirty="0" spc="-25"/>
              <a:t>10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2400" cy="4434840"/>
            <a:chOff x="0" y="0"/>
            <a:chExt cx="7772400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00" cy="44345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762" y="0"/>
              <a:ext cx="4257636" cy="281750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3254" y="0"/>
              <a:ext cx="3019145" cy="274524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175584" cy="247898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11893" cy="26557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19110" cy="148286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70419" cy="140812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22275" y="9235706"/>
            <a:ext cx="678180" cy="541655"/>
            <a:chOff x="222275" y="9235706"/>
            <a:chExt cx="678180" cy="54165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64" y="9425432"/>
              <a:ext cx="256946" cy="133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218" y="9235706"/>
              <a:ext cx="454152" cy="46635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658" y="9398508"/>
              <a:ext cx="335292" cy="21208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64" y="9425432"/>
              <a:ext cx="256959" cy="133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631" y="9281412"/>
              <a:ext cx="336030" cy="3680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14" y="9430681"/>
              <a:ext cx="286365" cy="21871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63816" y="9281509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8797" y="936755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3623" y="9455061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275" y="9717494"/>
              <a:ext cx="677748" cy="467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792298" y="2545588"/>
            <a:ext cx="5958205" cy="6563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8910" indent="-163830">
              <a:lnSpc>
                <a:spcPct val="100000"/>
              </a:lnSpc>
              <a:spcBef>
                <a:spcPts val="100"/>
              </a:spcBef>
              <a:buSzPct val="77272"/>
              <a:buAutoNum type="arabicPeriod" startAt="11"/>
              <a:tabLst>
                <a:tab pos="16891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0">
                <a:solidFill>
                  <a:srgbClr val="010202"/>
                </a:solidFill>
                <a:latin typeface="Arial"/>
                <a:cs typeface="Arial"/>
              </a:rPr>
              <a:t>718.121: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invoice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account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statement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delivery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requirements.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13335" marR="111760" indent="-8890">
              <a:lnSpc>
                <a:spcPct val="100000"/>
              </a:lnSpc>
              <a:buSzPct val="77272"/>
              <a:buAutoNum type="arabicPeriod" startAt="11"/>
              <a:tabLst>
                <a:tab pos="13335" algn="l"/>
                <a:tab pos="16827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 </a:t>
            </a:r>
            <a:r>
              <a:rPr dirty="0" sz="1100" spc="-135">
                <a:solidFill>
                  <a:srgbClr val="010202"/>
                </a:solidFill>
                <a:latin typeface="Arial"/>
                <a:cs typeface="Arial"/>
              </a:rPr>
              <a:t>718.124: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Technical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amendment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statutes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limitations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repose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 actions.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14604" marR="206375" indent="-635">
              <a:lnSpc>
                <a:spcPct val="100000"/>
              </a:lnSpc>
              <a:buSzPct val="77272"/>
              <a:buAutoNum type="arabicPeriod" startAt="11"/>
              <a:tabLst>
                <a:tab pos="14604" algn="l"/>
                <a:tab pos="18478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 </a:t>
            </a:r>
            <a:r>
              <a:rPr dirty="0" sz="1100" spc="-130">
                <a:solidFill>
                  <a:srgbClr val="010202"/>
                </a:solidFill>
                <a:latin typeface="Arial"/>
                <a:cs typeface="Arial"/>
              </a:rPr>
              <a:t>718.1224: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prohibition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against </a:t>
            </a: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SLAPP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suits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adds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new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prohibitions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other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retaliatory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actions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187325" indent="-171450">
              <a:lnSpc>
                <a:spcPct val="100000"/>
              </a:lnSpc>
              <a:buSzPct val="77272"/>
              <a:buAutoNum type="arabicPeriod" startAt="11"/>
              <a:tabLst>
                <a:tab pos="18732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5">
                <a:solidFill>
                  <a:srgbClr val="010202"/>
                </a:solidFill>
                <a:latin typeface="Arial"/>
                <a:cs typeface="Arial"/>
              </a:rPr>
              <a:t>718.128: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electronic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voting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condominium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186055" indent="-169545">
              <a:lnSpc>
                <a:spcPct val="100000"/>
              </a:lnSpc>
              <a:buSzPct val="77272"/>
              <a:buAutoNum type="arabicPeriod" startAt="11"/>
              <a:tabLst>
                <a:tab pos="18605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20">
                <a:solidFill>
                  <a:srgbClr val="010202"/>
                </a:solidFill>
                <a:latin typeface="Arial"/>
                <a:cs typeface="Arial"/>
              </a:rPr>
              <a:t>718.202: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related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sales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reservation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deposits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prior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closing.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17780" marR="621665" indent="-635">
              <a:lnSpc>
                <a:spcPct val="100000"/>
              </a:lnSpc>
              <a:buSzPct val="77272"/>
              <a:buAutoNum type="arabicPeriod" startAt="11"/>
              <a:tabLst>
                <a:tab pos="17780" algn="l"/>
                <a:tab pos="18796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 </a:t>
            </a:r>
            <a:r>
              <a:rPr dirty="0" sz="1100" spc="-135">
                <a:solidFill>
                  <a:srgbClr val="010202"/>
                </a:solidFill>
                <a:latin typeface="Arial"/>
                <a:cs typeface="Arial"/>
              </a:rPr>
              <a:t>718.301: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provisions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transfer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control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developer.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167640" indent="-163195">
              <a:lnSpc>
                <a:spcPct val="100000"/>
              </a:lnSpc>
              <a:buSzPct val="77272"/>
              <a:buAutoNum type="arabicPeriod" startAt="11"/>
              <a:tabLst>
                <a:tab pos="16764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20">
                <a:solidFill>
                  <a:srgbClr val="010202"/>
                </a:solidFill>
                <a:latin typeface="Arial"/>
                <a:cs typeface="Arial"/>
              </a:rPr>
              <a:t>718.3027: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conflicts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interest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condominium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associations.</a:t>
            </a:r>
            <a:endParaRPr sz="1100">
              <a:latin typeface="Arial"/>
              <a:cs typeface="Arial"/>
            </a:endParaRPr>
          </a:p>
          <a:p>
            <a:pPr marL="19685" marR="522605" indent="-14604">
              <a:lnSpc>
                <a:spcPct val="100000"/>
              </a:lnSpc>
              <a:buSzPct val="77272"/>
              <a:buAutoNum type="arabicPeriod" startAt="11"/>
              <a:tabLst>
                <a:tab pos="19685" algn="l"/>
                <a:tab pos="16827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718.303: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suspension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voting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rights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due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delinquent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monetary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obligations.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20955" marR="273685" indent="-15875">
              <a:lnSpc>
                <a:spcPct val="100000"/>
              </a:lnSpc>
              <a:buSzPct val="77272"/>
              <a:buAutoNum type="arabicPeriod" startAt="11"/>
              <a:tabLst>
                <a:tab pos="20955" algn="l"/>
                <a:tab pos="16827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25">
                <a:solidFill>
                  <a:srgbClr val="010202"/>
                </a:solidFill>
                <a:latin typeface="Arial"/>
                <a:cs typeface="Arial"/>
              </a:rPr>
              <a:t>718.407: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section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created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establish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created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portion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building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multiple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parcel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building.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22225" marR="330835" indent="-3175">
              <a:lnSpc>
                <a:spcPct val="100000"/>
              </a:lnSpc>
              <a:buSzPct val="77272"/>
              <a:buAutoNum type="arabicPeriod" startAt="11"/>
              <a:tabLst>
                <a:tab pos="22225" algn="l"/>
                <a:tab pos="18288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 </a:t>
            </a:r>
            <a:r>
              <a:rPr dirty="0" sz="1100" spc="-135">
                <a:solidFill>
                  <a:srgbClr val="010202"/>
                </a:solidFill>
                <a:latin typeface="Arial"/>
                <a:cs typeface="Arial"/>
              </a:rPr>
              <a:t>718.501: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provisions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authority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duties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Division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Florida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Condominiums,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Timeshares,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Mobile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Homes.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168910" indent="-163830">
              <a:lnSpc>
                <a:spcPct val="100000"/>
              </a:lnSpc>
              <a:buSzPct val="77272"/>
              <a:buAutoNum type="arabicPeriod" startAt="11"/>
              <a:tabLst>
                <a:tab pos="16891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0">
                <a:solidFill>
                  <a:srgbClr val="010202"/>
                </a:solidFill>
                <a:latin typeface="Arial"/>
                <a:cs typeface="Arial"/>
              </a:rPr>
              <a:t>718.5011: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appointment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ombudsman.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24130" marR="5080" indent="-6350">
              <a:lnSpc>
                <a:spcPct val="100000"/>
              </a:lnSpc>
              <a:buSzPct val="77272"/>
              <a:buAutoNum type="arabicPeriod" startAt="11"/>
              <a:tabLst>
                <a:tab pos="24130" algn="l"/>
                <a:tab pos="18097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718.503: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developer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non-developer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disclosure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requirements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prior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sale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unit.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186055" indent="-163195">
              <a:lnSpc>
                <a:spcPct val="100000"/>
              </a:lnSpc>
              <a:buSzPct val="77272"/>
              <a:buAutoNum type="arabicPeriod" startAt="11"/>
              <a:tabLst>
                <a:tab pos="18605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718.504: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requirements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prospectus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offering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circular.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26034" marR="17145" indent="-635">
              <a:lnSpc>
                <a:spcPct val="100000"/>
              </a:lnSpc>
              <a:buSzPct val="77272"/>
              <a:buAutoNum type="arabicPeriod" startAt="11"/>
              <a:tabLst>
                <a:tab pos="26034" algn="l"/>
                <a:tab pos="21653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5">
                <a:solidFill>
                  <a:srgbClr val="010202"/>
                </a:solidFill>
                <a:latin typeface="Arial"/>
                <a:cs typeface="Arial"/>
              </a:rPr>
              <a:t>719.106: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mandatory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cooperative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bylaws,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including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structural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integrity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reserve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study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requirements.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187325" indent="-163830">
              <a:lnSpc>
                <a:spcPct val="100000"/>
              </a:lnSpc>
              <a:buSzPct val="77272"/>
              <a:buAutoNum type="arabicPeriod" startAt="11"/>
              <a:tabLst>
                <a:tab pos="18732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40">
                <a:solidFill>
                  <a:srgbClr val="010202"/>
                </a:solidFill>
                <a:latin typeface="Arial"/>
                <a:cs typeface="Arial"/>
              </a:rPr>
              <a:t>719.129: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electronic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voting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cooperative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 startAt="11"/>
            </a:pPr>
            <a:endParaRPr sz="1100">
              <a:latin typeface="Arial"/>
              <a:cs typeface="Arial"/>
            </a:endParaRPr>
          </a:p>
          <a:p>
            <a:pPr marL="28575" marR="133985" indent="-3175">
              <a:lnSpc>
                <a:spcPct val="100000"/>
              </a:lnSpc>
              <a:buSzPct val="77272"/>
              <a:buAutoNum type="arabicPeriod" startAt="11"/>
              <a:tabLst>
                <a:tab pos="28575" algn="l"/>
                <a:tab pos="18923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5">
                <a:solidFill>
                  <a:srgbClr val="010202"/>
                </a:solidFill>
                <a:latin typeface="Arial"/>
                <a:cs typeface="Arial"/>
              </a:rPr>
              <a:t>719.301: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provisions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transfer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cooperative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association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control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from 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developer.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r>
              <a:rPr dirty="0" spc="-25"/>
              <a:t>11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2400" cy="4434840"/>
            <a:chOff x="0" y="0"/>
            <a:chExt cx="7772400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00" cy="44345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775" y="0"/>
              <a:ext cx="4257624" cy="28175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3254" y="0"/>
              <a:ext cx="3019145" cy="27452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175584" cy="247898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11893" cy="265578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19123" cy="148285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70419" cy="140812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22262" y="9235706"/>
            <a:ext cx="678180" cy="541655"/>
            <a:chOff x="222262" y="9235706"/>
            <a:chExt cx="678180" cy="54165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52" y="9425457"/>
              <a:ext cx="256984" cy="133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218" y="9235706"/>
              <a:ext cx="454164" cy="46633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658" y="9397263"/>
              <a:ext cx="335292" cy="2133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52" y="9425457"/>
              <a:ext cx="256984" cy="133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633" y="9281412"/>
              <a:ext cx="336029" cy="3680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05" y="9430681"/>
              <a:ext cx="286370" cy="21871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63816" y="9281509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8797" y="936755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3623" y="9455061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262" y="9717494"/>
              <a:ext cx="677760" cy="467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437567" y="3456698"/>
            <a:ext cx="6694170" cy="2506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72235" marR="1363980" indent="572135">
              <a:lnSpc>
                <a:spcPct val="100000"/>
              </a:lnSpc>
              <a:spcBef>
                <a:spcPts val="100"/>
              </a:spcBef>
            </a:pPr>
            <a:r>
              <a:rPr dirty="0" sz="1800" spc="-105" b="1">
                <a:solidFill>
                  <a:srgbClr val="010202"/>
                </a:solidFill>
                <a:latin typeface="Arial"/>
                <a:cs typeface="Arial"/>
              </a:rPr>
              <a:t>2024</a:t>
            </a:r>
            <a:r>
              <a:rPr dirty="0" sz="1800" spc="-9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14" b="1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10202"/>
                </a:solidFill>
                <a:latin typeface="Arial"/>
                <a:cs typeface="Arial"/>
              </a:rPr>
              <a:t>Condo</a:t>
            </a:r>
            <a:r>
              <a:rPr dirty="0" sz="1800" spc="-9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10202"/>
                </a:solidFill>
                <a:latin typeface="Arial"/>
                <a:cs typeface="Arial"/>
              </a:rPr>
              <a:t>Law: </a:t>
            </a:r>
            <a:r>
              <a:rPr dirty="0" sz="1800" spc="-135" b="1">
                <a:solidFill>
                  <a:srgbClr val="010202"/>
                </a:solidFill>
                <a:latin typeface="Arial"/>
                <a:cs typeface="Arial"/>
              </a:rPr>
              <a:t>Analysis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80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10202"/>
                </a:solidFill>
                <a:latin typeface="Arial"/>
                <a:cs typeface="Arial"/>
              </a:rPr>
              <a:t>Condo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010202"/>
                </a:solidFill>
                <a:latin typeface="Arial"/>
                <a:cs typeface="Arial"/>
              </a:rPr>
              <a:t>rights</a:t>
            </a:r>
            <a:r>
              <a:rPr dirty="0" sz="1800" spc="-9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70" b="1">
                <a:solidFill>
                  <a:srgbClr val="010202"/>
                </a:solidFill>
                <a:latin typeface="Arial"/>
                <a:cs typeface="Arial"/>
              </a:rPr>
              <a:t>(HB</a:t>
            </a:r>
            <a:r>
              <a:rPr dirty="0" sz="1800" spc="-5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70" b="1">
                <a:solidFill>
                  <a:srgbClr val="010202"/>
                </a:solidFill>
                <a:latin typeface="Arial"/>
                <a:cs typeface="Arial"/>
              </a:rPr>
              <a:t>1021)</a:t>
            </a:r>
            <a:endParaRPr sz="1800">
              <a:latin typeface="Arial"/>
              <a:cs typeface="Arial"/>
            </a:endParaRPr>
          </a:p>
          <a:p>
            <a:pPr marL="629920">
              <a:lnSpc>
                <a:spcPct val="100000"/>
              </a:lnSpc>
            </a:pP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Signed</a:t>
            </a:r>
            <a:r>
              <a:rPr dirty="0" sz="1800" spc="-1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80" b="1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70" b="1">
                <a:solidFill>
                  <a:srgbClr val="010202"/>
                </a:solidFill>
                <a:latin typeface="Arial"/>
                <a:cs typeface="Arial"/>
              </a:rPr>
              <a:t>Governor</a:t>
            </a:r>
            <a:r>
              <a:rPr dirty="0" sz="1800" spc="-11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35" b="1">
                <a:solidFill>
                  <a:srgbClr val="010202"/>
                </a:solidFill>
                <a:latin typeface="Arial"/>
                <a:cs typeface="Arial"/>
              </a:rPr>
              <a:t>DeSantis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010202"/>
                </a:solidFill>
                <a:latin typeface="Arial"/>
                <a:cs typeface="Arial"/>
              </a:rPr>
              <a:t>effective</a:t>
            </a:r>
            <a:r>
              <a:rPr dirty="0" sz="1800" spc="2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85" b="1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800" spc="-1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75" b="1">
                <a:solidFill>
                  <a:srgbClr val="010202"/>
                </a:solidFill>
                <a:latin typeface="Arial"/>
                <a:cs typeface="Arial"/>
              </a:rPr>
              <a:t>July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75" b="1">
                <a:solidFill>
                  <a:srgbClr val="010202"/>
                </a:solidFill>
                <a:latin typeface="Arial"/>
                <a:cs typeface="Arial"/>
              </a:rPr>
              <a:t>1,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10202"/>
                </a:solidFill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180"/>
              </a:spcBef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10202"/>
                </a:solidFill>
                <a:latin typeface="Arial"/>
                <a:cs typeface="Arial"/>
              </a:rPr>
              <a:t>2024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Condo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Rights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(HB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45">
                <a:solidFill>
                  <a:srgbClr val="010202"/>
                </a:solidFill>
                <a:latin typeface="Arial"/>
                <a:cs typeface="Arial"/>
              </a:rPr>
              <a:t>1021),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now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being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commonly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referred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“DeSantis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Condo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Law,”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“Condo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3.0,”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and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“New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Condo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Law,”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introduces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significant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statutory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framework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governing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community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associations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Florida.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These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affect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behavior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responsibilities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associations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and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members,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well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rights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owners.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algn="ctr" marL="19685" marR="12065">
              <a:lnSpc>
                <a:spcPct val="100000"/>
              </a:lnSpc>
            </a:pPr>
            <a:r>
              <a:rPr dirty="0" sz="1100" spc="-85">
                <a:solidFill>
                  <a:srgbClr val="010202"/>
                </a:solidFill>
                <a:latin typeface="Arial"/>
                <a:cs typeface="Arial"/>
              </a:rPr>
              <a:t>This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article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detailed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summary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major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directly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impacting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condo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includes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list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all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statute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bill.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full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text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can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found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following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link: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HB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80">
                <a:solidFill>
                  <a:srgbClr val="010202"/>
                </a:solidFill>
                <a:latin typeface="Arial"/>
                <a:cs typeface="Arial"/>
              </a:rPr>
              <a:t>1021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Full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Text.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100" spc="-45" b="1">
                <a:solidFill>
                  <a:srgbClr val="EB2027"/>
                </a:solidFill>
                <a:latin typeface="Arial"/>
                <a:cs typeface="Arial"/>
                <a:hlinkClick r:id="rId18"/>
              </a:rPr>
              <a:t>https://www.google.com/url?q=https://flsenate.gov/Session/Bill/2024/1021/BillText/er/PDF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r>
              <a:rPr dirty="0" spc="-25"/>
              <a:t>1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3034" cy="4434840"/>
            <a:chOff x="0" y="0"/>
            <a:chExt cx="7773034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13" cy="44345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762" y="0"/>
              <a:ext cx="4257649" cy="28175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3254" y="0"/>
              <a:ext cx="3019158" cy="27452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175596" cy="247898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11906" cy="26557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19110" cy="148285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70406" cy="140812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22262" y="9235706"/>
            <a:ext cx="678180" cy="541655"/>
            <a:chOff x="222262" y="9235706"/>
            <a:chExt cx="678180" cy="54165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64" y="9425444"/>
              <a:ext cx="256959" cy="133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230" y="9235706"/>
              <a:ext cx="454152" cy="46634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670" y="9398520"/>
              <a:ext cx="335267" cy="2120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77" y="9425444"/>
              <a:ext cx="256946" cy="133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637" y="9281412"/>
              <a:ext cx="336024" cy="3680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12" y="9430681"/>
              <a:ext cx="286369" cy="21871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63816" y="9281509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8797" y="936755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3623" y="9455061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262" y="9717494"/>
              <a:ext cx="677760" cy="467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758905" y="1533829"/>
            <a:ext cx="6118860" cy="78111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31010" marR="170942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114" b="1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800" spc="-9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65" b="1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0202"/>
                </a:solidFill>
                <a:latin typeface="Arial"/>
                <a:cs typeface="Arial"/>
              </a:rPr>
              <a:t>Member </a:t>
            </a:r>
            <a:r>
              <a:rPr dirty="0" sz="1800" spc="-145" b="1">
                <a:solidFill>
                  <a:srgbClr val="010202"/>
                </a:solidFill>
                <a:latin typeface="Arial"/>
                <a:cs typeface="Arial"/>
              </a:rPr>
              <a:t>Education</a:t>
            </a:r>
            <a:r>
              <a:rPr dirty="0" sz="1800" spc="-5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30" b="1">
                <a:solidFill>
                  <a:srgbClr val="010202"/>
                </a:solidFill>
                <a:latin typeface="Arial"/>
                <a:cs typeface="Arial"/>
              </a:rPr>
              <a:t>Requirements</a:t>
            </a:r>
            <a:r>
              <a:rPr dirty="0" sz="1800" spc="-55" b="1">
                <a:solidFill>
                  <a:srgbClr val="010202"/>
                </a:solidFill>
                <a:latin typeface="Arial"/>
                <a:cs typeface="Arial"/>
              </a:rPr>
              <a:t> for </a:t>
            </a:r>
            <a:r>
              <a:rPr dirty="0" sz="1800" spc="-170" b="1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010202"/>
                </a:solidFill>
                <a:latin typeface="Arial"/>
                <a:cs typeface="Arial"/>
              </a:rPr>
              <a:t>Associations</a:t>
            </a:r>
            <a:endParaRPr sz="1800">
              <a:latin typeface="Arial"/>
              <a:cs typeface="Arial"/>
            </a:endParaRPr>
          </a:p>
          <a:p>
            <a:pPr algn="ctr" marL="13970">
              <a:lnSpc>
                <a:spcPct val="100000"/>
              </a:lnSpc>
            </a:pP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Amending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5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35" b="1">
                <a:solidFill>
                  <a:srgbClr val="010202"/>
                </a:solidFill>
                <a:latin typeface="Arial"/>
                <a:cs typeface="Arial"/>
              </a:rPr>
              <a:t>718.112,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0202"/>
                </a:solidFill>
                <a:latin typeface="Arial"/>
                <a:cs typeface="Arial"/>
              </a:rPr>
              <a:t>Statutes</a:t>
            </a:r>
            <a:endParaRPr sz="1800">
              <a:latin typeface="Arial"/>
              <a:cs typeface="Arial"/>
            </a:endParaRPr>
          </a:p>
          <a:p>
            <a:pPr algn="ctr" marL="52705" marR="31115">
              <a:lnSpc>
                <a:spcPct val="100000"/>
              </a:lnSpc>
              <a:spcBef>
                <a:spcPts val="1180"/>
              </a:spcBef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9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718.112(2)(d)4.b.,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Statutes,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establish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requirements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directors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condominium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boards.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key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are: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 marR="5080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90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days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after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being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elected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appointed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board,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each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newly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elected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appointed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director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must: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5">
                <a:solidFill>
                  <a:srgbClr val="010202"/>
                </a:solidFill>
                <a:latin typeface="Arial"/>
                <a:cs typeface="Arial"/>
              </a:rPr>
              <a:t>a.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Certify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writing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secretary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they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have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read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association’s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declaration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condominium,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articles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incorporation,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bylaws,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current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written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policies;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they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will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work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uphold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such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documents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policies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best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ability;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they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will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faithfully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discharge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fiduciary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responsibility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the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association’s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members.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b.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Submit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certificate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50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satisfactory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completion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educational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curriculum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administered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division-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approved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condominium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provider.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educational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curriculum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least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4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hours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long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cover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topics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including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milestone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inspections,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structural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integrity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reserve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studies,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elections,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recordkeeping,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financial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literacy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and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transparency,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levying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fines,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notice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requirements.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5">
                <a:solidFill>
                  <a:srgbClr val="010202"/>
                </a:solidFill>
                <a:latin typeface="Arial"/>
                <a:cs typeface="Arial"/>
              </a:rPr>
              <a:t>This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educational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requirement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50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satisfied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4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year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before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90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days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after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date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election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appointment.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2700" marR="107314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Directors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who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were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elected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appointed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before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July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90">
                <a:solidFill>
                  <a:srgbClr val="010202"/>
                </a:solidFill>
                <a:latin typeface="Arial"/>
                <a:cs typeface="Arial"/>
              </a:rPr>
              <a:t>1,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2024,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comply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above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certification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education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requirements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June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10202"/>
                </a:solidFill>
                <a:latin typeface="Arial"/>
                <a:cs typeface="Arial"/>
              </a:rPr>
              <a:t>30,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2025.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2700" marR="50800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written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certification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certificate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valid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45">
                <a:solidFill>
                  <a:srgbClr val="010202"/>
                </a:solidFill>
                <a:latin typeface="Arial"/>
                <a:cs typeface="Arial"/>
              </a:rPr>
              <a:t>7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years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after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date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issuance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and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do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need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resubmitted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during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time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long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director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serves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without interruption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2700" marR="143510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director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appointed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developer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satisfy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educational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curriculum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requirement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any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subsequent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appointment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developer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45">
                <a:solidFill>
                  <a:srgbClr val="010202"/>
                </a:solidFill>
                <a:latin typeface="Arial"/>
                <a:cs typeface="Arial"/>
              </a:rPr>
              <a:t>7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years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after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date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issuance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most recent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educational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certificate,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even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interruptions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service.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2700" marR="33655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One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year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after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submitting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written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certification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educational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certificate,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annually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thereafter,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each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director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submit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certificate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satisfactory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completion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least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4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hour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continuing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recent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Chapter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45">
                <a:solidFill>
                  <a:srgbClr val="010202"/>
                </a:solidFill>
                <a:latin typeface="Arial"/>
                <a:cs typeface="Arial"/>
              </a:rPr>
              <a:t>718,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Statutes,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administrative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rules.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2700" marR="53975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director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who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fails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timely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file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written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certification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educational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certificate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suspended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from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service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until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they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comply.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temporarily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fill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vacancy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during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suspension.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2700" marR="85725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maintain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director’s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written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certification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educational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certificate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45">
                <a:solidFill>
                  <a:srgbClr val="010202"/>
                </a:solidFill>
                <a:latin typeface="Arial"/>
                <a:cs typeface="Arial"/>
              </a:rPr>
              <a:t>7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years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after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election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duration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uninterrupted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tenure, whichever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longer.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 marR="156845">
              <a:lnSpc>
                <a:spcPct val="100000"/>
              </a:lnSpc>
            </a:pP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These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requirements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aim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ensure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members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have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thorough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understanding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roles,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responsibilities,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laws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regulations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governing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condominium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associations.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initial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ongoing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continuing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requirements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designed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to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promote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better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governance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decision-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making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members.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r>
              <a:rPr dirty="0" spc="-25"/>
              <a:t>2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3034" cy="4434840"/>
            <a:chOff x="0" y="0"/>
            <a:chExt cx="7773034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13" cy="44345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762" y="0"/>
              <a:ext cx="4257649" cy="28175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3254" y="0"/>
              <a:ext cx="3019158" cy="27452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175584" cy="247898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11893" cy="26557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19110" cy="148285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70406" cy="140812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22262" y="9235706"/>
            <a:ext cx="678180" cy="541655"/>
            <a:chOff x="222262" y="9235706"/>
            <a:chExt cx="678180" cy="54165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64" y="9425444"/>
              <a:ext cx="256959" cy="133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230" y="9235706"/>
              <a:ext cx="454152" cy="46634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670" y="9398508"/>
              <a:ext cx="335280" cy="21208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64" y="9425444"/>
              <a:ext cx="256959" cy="133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633" y="9281412"/>
              <a:ext cx="336029" cy="3680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12" y="9430681"/>
              <a:ext cx="286358" cy="21871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63816" y="9281509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8797" y="936755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3623" y="9455061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262" y="9717494"/>
              <a:ext cx="677760" cy="467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733551" y="1831099"/>
            <a:ext cx="6518909" cy="7536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461135" marR="143256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0" b="1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8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70" b="1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800" spc="-10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Association Meeting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010202"/>
                </a:solidFill>
                <a:latin typeface="Arial"/>
                <a:cs typeface="Arial"/>
              </a:rPr>
              <a:t>Requirements</a:t>
            </a:r>
            <a:endParaRPr sz="1800">
              <a:latin typeface="Arial"/>
              <a:cs typeface="Arial"/>
            </a:endParaRPr>
          </a:p>
          <a:p>
            <a:pPr algn="ctr" marL="19685">
              <a:lnSpc>
                <a:spcPct val="100000"/>
              </a:lnSpc>
            </a:pP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Amending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5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35" b="1">
                <a:solidFill>
                  <a:srgbClr val="010202"/>
                </a:solidFill>
                <a:latin typeface="Arial"/>
                <a:cs typeface="Arial"/>
              </a:rPr>
              <a:t>718.112,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0202"/>
                </a:solidFill>
                <a:latin typeface="Arial"/>
                <a:cs typeface="Arial"/>
              </a:rPr>
              <a:t>Statutes</a:t>
            </a:r>
            <a:endParaRPr sz="1800">
              <a:latin typeface="Arial"/>
              <a:cs typeface="Arial"/>
            </a:endParaRPr>
          </a:p>
          <a:p>
            <a:pPr algn="ctr" marL="565785" marR="537210">
              <a:lnSpc>
                <a:spcPct val="100000"/>
              </a:lnSpc>
              <a:spcBef>
                <a:spcPts val="1180"/>
              </a:spcBef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9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0">
                <a:solidFill>
                  <a:srgbClr val="010202"/>
                </a:solidFill>
                <a:latin typeface="Arial"/>
                <a:cs typeface="Arial"/>
              </a:rPr>
              <a:t>718.112,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Florida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Statutes,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which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governs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bylaws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meeting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requirements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associations.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key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are: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0665" algn="l"/>
              </a:tabLst>
            </a:pPr>
            <a:r>
              <a:rPr dirty="0" sz="1100" spc="-110" b="1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Administration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Meetings</a:t>
            </a:r>
            <a:r>
              <a:rPr dirty="0" sz="1100" spc="-1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 b="1">
                <a:solidFill>
                  <a:srgbClr val="010202"/>
                </a:solidFill>
                <a:latin typeface="Arial"/>
                <a:cs typeface="Arial"/>
              </a:rPr>
              <a:t>(s.</a:t>
            </a:r>
            <a:r>
              <a:rPr dirty="0" sz="1100" spc="-1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718.112(2)(c)):</a:t>
            </a:r>
            <a:endParaRPr sz="1100">
              <a:latin typeface="Arial"/>
              <a:cs typeface="Arial"/>
            </a:endParaRPr>
          </a:p>
          <a:p>
            <a:pPr lvl="1" marL="12700" marR="253365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residential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more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than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70">
                <a:solidFill>
                  <a:srgbClr val="010202"/>
                </a:solidFill>
                <a:latin typeface="Arial"/>
                <a:cs typeface="Arial"/>
              </a:rPr>
              <a:t>10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units,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meet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least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once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each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quarter.</a:t>
            </a:r>
            <a:endParaRPr sz="1100">
              <a:latin typeface="Arial"/>
              <a:cs typeface="Arial"/>
            </a:endParaRPr>
          </a:p>
          <a:p>
            <a:pPr lvl="1" marL="12700" marR="85090" indent="-127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least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four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times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each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year,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agenda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opportunity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members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ask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questions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board.</a:t>
            </a:r>
            <a:endParaRPr sz="1100">
              <a:latin typeface="Arial"/>
              <a:cs typeface="Arial"/>
            </a:endParaRPr>
          </a:p>
          <a:p>
            <a:pPr algn="just" lvl="1" marL="12700" marR="135255" indent="126364">
              <a:lnSpc>
                <a:spcPct val="100000"/>
              </a:lnSpc>
              <a:buAutoNum type="alphaLcPeriod"/>
              <a:tabLst>
                <a:tab pos="139065" algn="l"/>
              </a:tabLst>
            </a:pP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owners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have</a:t>
            </a:r>
            <a:r>
              <a:rPr dirty="0" sz="1100" spc="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right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speak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reference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all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designated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agenda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items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to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ask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questions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relating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various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matters,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such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status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construction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repair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projects,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status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revenues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expenditures,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other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issues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affecting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condominium.</a:t>
            </a:r>
            <a:endParaRPr sz="1100">
              <a:latin typeface="Arial"/>
              <a:cs typeface="Arial"/>
            </a:endParaRPr>
          </a:p>
          <a:p>
            <a:pPr lvl="1" marL="12700" marR="142240" indent="-1270">
              <a:lnSpc>
                <a:spcPct val="100000"/>
              </a:lnSpc>
              <a:buAutoNum type="alphaLcPeriod"/>
              <a:tabLst>
                <a:tab pos="140335" algn="l"/>
              </a:tabLst>
            </a:pP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agenda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item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relates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approval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contract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goods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services,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copy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contract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be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notice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made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available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inspection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copying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upon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written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request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made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available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the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association’s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website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mobile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app.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buAutoNum type="arabicPeriod" startAt="2"/>
              <a:tabLst>
                <a:tab pos="167640" algn="l"/>
              </a:tabLst>
            </a:pPr>
            <a:r>
              <a:rPr dirty="0" sz="1100" spc="-70" b="1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0" b="1">
                <a:solidFill>
                  <a:srgbClr val="010202"/>
                </a:solidFill>
                <a:latin typeface="Arial"/>
                <a:cs typeface="Arial"/>
              </a:rPr>
              <a:t>Owner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Meetings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 b="1">
                <a:solidFill>
                  <a:srgbClr val="010202"/>
                </a:solidFill>
                <a:latin typeface="Arial"/>
                <a:cs typeface="Arial"/>
              </a:rPr>
              <a:t>(s.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718.112(2)(d)):</a:t>
            </a:r>
            <a:endParaRPr sz="1100">
              <a:latin typeface="Arial"/>
              <a:cs typeface="Arial"/>
            </a:endParaRPr>
          </a:p>
          <a:p>
            <a:pPr lvl="1" marL="12700" marR="211454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hold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annual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owners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location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bylaws </a:t>
            </a:r>
            <a:r>
              <a:rPr dirty="0" sz="1100" spc="-85">
                <a:solidFill>
                  <a:srgbClr val="010202"/>
                </a:solidFill>
                <a:latin typeface="Arial"/>
                <a:cs typeface="Arial"/>
              </a:rPr>
              <a:t>or,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bylaws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silent,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45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miles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property.</a:t>
            </a:r>
            <a:endParaRPr sz="1100">
              <a:latin typeface="Arial"/>
              <a:cs typeface="Arial"/>
            </a:endParaRPr>
          </a:p>
          <a:p>
            <a:pPr lvl="1" marL="12700" marR="185420" indent="-127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Notice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annual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agenda,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sent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each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owner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least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5">
                <a:solidFill>
                  <a:srgbClr val="010202"/>
                </a:solidFill>
                <a:latin typeface="Arial"/>
                <a:cs typeface="Arial"/>
              </a:rPr>
              <a:t>14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days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before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posted conspicuously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property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property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least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14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continuous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days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before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meeting.</a:t>
            </a:r>
            <a:endParaRPr sz="1100">
              <a:latin typeface="Arial"/>
              <a:cs typeface="Arial"/>
            </a:endParaRPr>
          </a:p>
          <a:p>
            <a:pPr lvl="1" marL="12700" marR="49530" indent="126364">
              <a:lnSpc>
                <a:spcPct val="100000"/>
              </a:lnSpc>
              <a:buAutoNum type="alphaLcPeriod"/>
              <a:tabLst>
                <a:tab pos="139065" algn="l"/>
              </a:tabLst>
            </a:pP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Notice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other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than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annual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agenda,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sent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each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owner,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be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posted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conspicuously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property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association property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timeframe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specified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bylaws,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specified,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least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5">
                <a:solidFill>
                  <a:srgbClr val="010202"/>
                </a:solidFill>
                <a:latin typeface="Arial"/>
                <a:cs typeface="Arial"/>
              </a:rPr>
              <a:t>14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continuous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days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before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meeting.</a:t>
            </a:r>
            <a:endParaRPr sz="1100">
              <a:latin typeface="Arial"/>
              <a:cs typeface="Arial"/>
            </a:endParaRPr>
          </a:p>
          <a:p>
            <a:pPr lvl="1" marL="12700" marR="5080" indent="-1270">
              <a:lnSpc>
                <a:spcPct val="100000"/>
              </a:lnSpc>
              <a:buAutoNum type="alphaLcPeriod"/>
              <a:tabLst>
                <a:tab pos="140335" algn="l"/>
              </a:tabLst>
            </a:pP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owners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have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right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participate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reference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all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designated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agenda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items,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subject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to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reasonable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rules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adopted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governing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frequency,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duration,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manner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owner participation.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AutoNum type="arabicPeriod" startAt="3"/>
              <a:tabLst>
                <a:tab pos="169545" algn="l"/>
              </a:tabLst>
            </a:pPr>
            <a:r>
              <a:rPr dirty="0" sz="1100" spc="-105" b="1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Vacancies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 b="1">
                <a:solidFill>
                  <a:srgbClr val="010202"/>
                </a:solidFill>
                <a:latin typeface="Arial"/>
                <a:cs typeface="Arial"/>
              </a:rPr>
              <a:t>(s.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718.112(2)(d)9.):</a:t>
            </a:r>
            <a:endParaRPr sz="1100">
              <a:latin typeface="Arial"/>
              <a:cs typeface="Arial"/>
            </a:endParaRPr>
          </a:p>
          <a:p>
            <a:pPr lvl="1" marL="12700" marR="51435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Unless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otherwise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bylaws,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vacancy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before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expiration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term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be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filled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affirmative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vote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majority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remaining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directors,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even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less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than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quorum,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sole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remaining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director.</a:t>
            </a:r>
            <a:endParaRPr sz="1100">
              <a:latin typeface="Arial"/>
              <a:cs typeface="Arial"/>
            </a:endParaRPr>
          </a:p>
          <a:p>
            <a:pPr lvl="1" marL="12700" marR="165735" indent="-127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Alternatively,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hold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election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fill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vacancy,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which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case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election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procedures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must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conform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statutory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requirements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elections.</a:t>
            </a:r>
            <a:endParaRPr sz="1100">
              <a:latin typeface="Arial"/>
              <a:cs typeface="Arial"/>
            </a:endParaRPr>
          </a:p>
          <a:p>
            <a:pPr marL="12700" marR="42545">
              <a:lnSpc>
                <a:spcPct val="100000"/>
              </a:lnSpc>
            </a:pP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These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aim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increase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transparency,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accountability,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participation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condominium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governance.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mandating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more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frequent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meetings,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requiring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opportunities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to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ask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questions,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clarifying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meeting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notice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agenda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requirements,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seeks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foster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better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communication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decision-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making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associations.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also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guidance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filling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vacancies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ensure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continuity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leadership.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r>
              <a:rPr dirty="0" spc="-25"/>
              <a:t>3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2400" cy="4434840"/>
            <a:chOff x="0" y="0"/>
            <a:chExt cx="7772400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00" cy="44345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762" y="0"/>
              <a:ext cx="4257636" cy="28175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3254" y="0"/>
              <a:ext cx="3019145" cy="27452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175584" cy="247898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11893" cy="26557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19110" cy="148285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70419" cy="140812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22262" y="9235693"/>
            <a:ext cx="678180" cy="541655"/>
            <a:chOff x="222262" y="9235693"/>
            <a:chExt cx="678180" cy="54165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64" y="9425444"/>
              <a:ext cx="256971" cy="133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218" y="9235693"/>
              <a:ext cx="454152" cy="46635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658" y="9398520"/>
              <a:ext cx="335280" cy="2120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52" y="9425444"/>
              <a:ext cx="256971" cy="133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637" y="9281412"/>
              <a:ext cx="336024" cy="3680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12" y="9430681"/>
              <a:ext cx="286358" cy="21871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63816" y="9281508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8797" y="9367554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3623" y="9455060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262" y="9717493"/>
              <a:ext cx="677760" cy="467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764575" y="2168258"/>
            <a:ext cx="6116955" cy="7033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03555" marR="480059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0" b="1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45" b="1">
                <a:solidFill>
                  <a:srgbClr val="010202"/>
                </a:solidFill>
                <a:latin typeface="Arial"/>
                <a:cs typeface="Arial"/>
              </a:rPr>
              <a:t>Access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95" b="1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Inspection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14" b="1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50" b="1">
                <a:solidFill>
                  <a:srgbClr val="010202"/>
                </a:solidFill>
                <a:latin typeface="Arial"/>
                <a:cs typeface="Arial"/>
              </a:rPr>
              <a:t>Condominium </a:t>
            </a:r>
            <a:r>
              <a:rPr dirty="0" sz="1800" spc="-130" b="1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10202"/>
                </a:solidFill>
                <a:latin typeface="Arial"/>
                <a:cs typeface="Arial"/>
              </a:rPr>
              <a:t>Records</a:t>
            </a:r>
            <a:endParaRPr sz="1800">
              <a:latin typeface="Arial"/>
              <a:cs typeface="Arial"/>
            </a:endParaRPr>
          </a:p>
          <a:p>
            <a:pPr algn="ctr" marL="14604">
              <a:lnSpc>
                <a:spcPct val="100000"/>
              </a:lnSpc>
            </a:pP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Amending</a:t>
            </a:r>
            <a:r>
              <a:rPr dirty="0" sz="180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30" b="1">
                <a:solidFill>
                  <a:srgbClr val="010202"/>
                </a:solidFill>
                <a:latin typeface="Arial"/>
                <a:cs typeface="Arial"/>
              </a:rPr>
              <a:t>Sections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80" b="1">
                <a:solidFill>
                  <a:srgbClr val="010202"/>
                </a:solidFill>
                <a:latin typeface="Arial"/>
                <a:cs typeface="Arial"/>
              </a:rPr>
              <a:t>718.111</a:t>
            </a:r>
            <a:r>
              <a:rPr dirty="0" sz="1800" spc="-10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10202"/>
                </a:solidFill>
                <a:latin typeface="Arial"/>
                <a:cs typeface="Arial"/>
              </a:rPr>
              <a:t>718.501,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0202"/>
                </a:solidFill>
                <a:latin typeface="Arial"/>
                <a:cs typeface="Arial"/>
              </a:rPr>
              <a:t>Statute</a:t>
            </a:r>
            <a:endParaRPr sz="1800">
              <a:latin typeface="Arial"/>
              <a:cs typeface="Arial"/>
            </a:endParaRPr>
          </a:p>
          <a:p>
            <a:pPr algn="ctr" marL="48260" marR="24765">
              <a:lnSpc>
                <a:spcPct val="100000"/>
              </a:lnSpc>
              <a:spcBef>
                <a:spcPts val="1180"/>
              </a:spcBef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makes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several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5">
                <a:solidFill>
                  <a:srgbClr val="010202"/>
                </a:solidFill>
                <a:latin typeface="Arial"/>
                <a:cs typeface="Arial"/>
              </a:rPr>
              <a:t>718.111(12),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Statutes,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related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official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records.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Here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summary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key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changes: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20" b="1">
                <a:solidFill>
                  <a:srgbClr val="010202"/>
                </a:solidFill>
                <a:latin typeface="Arial"/>
                <a:cs typeface="Arial"/>
              </a:rPr>
              <a:t>7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0" b="1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0" b="1">
                <a:solidFill>
                  <a:srgbClr val="010202"/>
                </a:solidFill>
                <a:latin typeface="Arial"/>
                <a:cs typeface="Arial"/>
              </a:rPr>
              <a:t>718.111(12)(a)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 b="1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5" b="1">
                <a:solidFill>
                  <a:srgbClr val="010202"/>
                </a:solidFill>
                <a:latin typeface="Arial"/>
                <a:cs typeface="Arial"/>
              </a:rPr>
              <a:t>add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 b="1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010202"/>
                </a:solidFill>
                <a:latin typeface="Arial"/>
                <a:cs typeface="Arial"/>
              </a:rPr>
              <a:t>following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 b="1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 b="1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list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10202"/>
                </a:solidFill>
                <a:latin typeface="Arial"/>
                <a:cs typeface="Arial"/>
              </a:rPr>
              <a:t>oficial</a:t>
            </a:r>
            <a:r>
              <a:rPr dirty="0" sz="1100" spc="-5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010202"/>
                </a:solidFill>
                <a:latin typeface="Arial"/>
                <a:cs typeface="Arial"/>
              </a:rPr>
              <a:t>records:</a:t>
            </a:r>
            <a:endParaRPr sz="1100">
              <a:latin typeface="Arial"/>
              <a:cs typeface="Arial"/>
            </a:endParaRPr>
          </a:p>
          <a:p>
            <a:pPr lvl="1" marL="12700" marR="83185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All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invoices,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transaction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receipts,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 deposit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slips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substantiate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receipt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expenditure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funds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association.</a:t>
            </a:r>
            <a:endParaRPr sz="1100">
              <a:latin typeface="Arial"/>
              <a:cs typeface="Arial"/>
            </a:endParaRPr>
          </a:p>
          <a:p>
            <a:pPr lvl="1" marL="139700" indent="-12827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All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satisfactorily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completed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member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educational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certificates.</a:t>
            </a:r>
            <a:endParaRPr sz="1100">
              <a:latin typeface="Arial"/>
              <a:cs typeface="Arial"/>
            </a:endParaRPr>
          </a:p>
          <a:p>
            <a:pPr lvl="1" marL="139065" indent="-126364">
              <a:lnSpc>
                <a:spcPct val="100000"/>
              </a:lnSpc>
              <a:buAutoNum type="alphaLcPeriod"/>
              <a:tabLst>
                <a:tab pos="139065" algn="l"/>
              </a:tabLst>
            </a:pP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affirmative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acknowledgments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made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pursuant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718.121(4)(c).</a:t>
            </a:r>
            <a:endParaRPr sz="1100">
              <a:latin typeface="Arial"/>
              <a:cs typeface="Arial"/>
            </a:endParaRPr>
          </a:p>
          <a:p>
            <a:pPr lvl="1" marL="140335" indent="-128905">
              <a:lnSpc>
                <a:spcPct val="100000"/>
              </a:lnSpc>
              <a:buAutoNum type="alphaLcPeriod"/>
              <a:tabLst>
                <a:tab pos="140335" algn="l"/>
              </a:tabLst>
            </a:pP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copy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all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building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permits.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71780" algn="l"/>
              </a:tabLst>
            </a:pP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2.</a:t>
            </a:r>
            <a:r>
              <a:rPr dirty="0" sz="1100" b="1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20" b="1">
                <a:solidFill>
                  <a:srgbClr val="010202"/>
                </a:solidFill>
                <a:latin typeface="Arial"/>
                <a:cs typeface="Arial"/>
              </a:rPr>
              <a:t>7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0" b="1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5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 b="1">
                <a:solidFill>
                  <a:srgbClr val="010202"/>
                </a:solidFill>
                <a:latin typeface="Arial"/>
                <a:cs typeface="Arial"/>
              </a:rPr>
              <a:t>718.111(12</a:t>
            </a:r>
            <a:endParaRPr sz="1100">
              <a:latin typeface="Arial"/>
              <a:cs typeface="Arial"/>
            </a:endParaRPr>
          </a:p>
          <a:p>
            <a:pPr marL="12700" marR="137160">
              <a:lnSpc>
                <a:spcPct val="100000"/>
              </a:lnSpc>
            </a:pP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(b)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clarify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associations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maintain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official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organized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manner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facilitates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inspection,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lost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destroyed,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has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good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faith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obligation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obtain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and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recover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those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reasonably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possible.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buAutoNum type="arabicPeriod" startAt="3"/>
              <a:tabLst>
                <a:tab pos="271780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1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 b="1">
                <a:solidFill>
                  <a:srgbClr val="010202"/>
                </a:solidFill>
                <a:latin typeface="Arial"/>
                <a:cs typeface="Arial"/>
              </a:rPr>
              <a:t>7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0" b="1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1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0" b="1">
                <a:solidFill>
                  <a:srgbClr val="010202"/>
                </a:solidFill>
                <a:latin typeface="Arial"/>
                <a:cs typeface="Arial"/>
              </a:rPr>
              <a:t>718.111(12)(c)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lvl="1" marL="138430" indent="-12890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Allow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associations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fulfill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inspection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obligations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posting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website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app.</a:t>
            </a:r>
            <a:endParaRPr sz="1100">
              <a:latin typeface="Arial"/>
              <a:cs typeface="Arial"/>
            </a:endParaRPr>
          </a:p>
          <a:p>
            <a:pPr lvl="1" marL="12700" marR="155575" indent="-127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Require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associations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checklist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all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made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available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identify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not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made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available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response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records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inspection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request.</a:t>
            </a:r>
            <a:endParaRPr sz="1100">
              <a:latin typeface="Arial"/>
              <a:cs typeface="Arial"/>
            </a:endParaRPr>
          </a:p>
          <a:p>
            <a:pPr lvl="1" marL="12700" marR="36830" indent="126364">
              <a:lnSpc>
                <a:spcPct val="100000"/>
              </a:lnSpc>
              <a:buAutoNum type="alphaLcPeriod"/>
              <a:tabLst>
                <a:tab pos="139065" algn="l"/>
              </a:tabLst>
            </a:pP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Make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misdemeanor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first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degree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person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knowingly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willfully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refuse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release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or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produce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intent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avoid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escape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detection,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arrest,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trial,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punishment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crime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assist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another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person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such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avoidance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escape.</a:t>
            </a:r>
            <a:endParaRPr sz="1100">
              <a:latin typeface="Arial"/>
              <a:cs typeface="Arial"/>
            </a:endParaRPr>
          </a:p>
          <a:p>
            <a:pPr lvl="1" marL="12700" marR="201295" indent="-1270">
              <a:lnSpc>
                <a:spcPct val="100000"/>
              </a:lnSpc>
              <a:buAutoNum type="alphaLcPeriod"/>
              <a:tabLst>
                <a:tab pos="140335" algn="l"/>
              </a:tabLst>
            </a:pP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Clarify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certain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personal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information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owners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accessible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other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owners unless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consents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does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opt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out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such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disclosure.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algn="just" marL="267970" indent="-255270">
              <a:lnSpc>
                <a:spcPct val="100000"/>
              </a:lnSpc>
              <a:buAutoNum type="arabicPeriod" startAt="4"/>
              <a:tabLst>
                <a:tab pos="267970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1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0" b="1">
                <a:solidFill>
                  <a:srgbClr val="010202"/>
                </a:solidFill>
                <a:latin typeface="Arial"/>
                <a:cs typeface="Arial"/>
              </a:rPr>
              <a:t>21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 b="1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1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20" b="1">
                <a:solidFill>
                  <a:srgbClr val="010202"/>
                </a:solidFill>
                <a:latin typeface="Arial"/>
                <a:cs typeface="Arial"/>
              </a:rPr>
              <a:t>718.501(1)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algn="just" lvl="1" marL="12700" marR="389890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Expand</a:t>
            </a:r>
            <a:r>
              <a:rPr dirty="0" sz="1100" spc="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Division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Condominiums,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Timeshares,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Mobile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Homes’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jurisdiction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investigate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complaints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official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access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written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inquiries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association.</a:t>
            </a:r>
            <a:endParaRPr sz="1100">
              <a:latin typeface="Arial"/>
              <a:cs typeface="Arial"/>
            </a:endParaRPr>
          </a:p>
          <a:p>
            <a:pPr algn="just" lvl="1" marL="12700" marR="5080" indent="-127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Allow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division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director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employee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attend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meeting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for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purpose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performing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division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duties.</a:t>
            </a:r>
            <a:endParaRPr sz="1100">
              <a:latin typeface="Arial"/>
              <a:cs typeface="Arial"/>
            </a:endParaRPr>
          </a:p>
          <a:p>
            <a:pPr algn="just" lvl="1" marL="12700" marR="34925" indent="126364">
              <a:lnSpc>
                <a:spcPct val="100000"/>
              </a:lnSpc>
              <a:buAutoNum type="alphaLcPeriod"/>
              <a:tabLst>
                <a:tab pos="139065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Authorize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division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adopt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rules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investigate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complaints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regarding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access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official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records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on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association’s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website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app.</a:t>
            </a:r>
            <a:endParaRPr sz="1100">
              <a:latin typeface="Arial"/>
              <a:cs typeface="Arial"/>
            </a:endParaRPr>
          </a:p>
          <a:p>
            <a:pPr algn="ctr" marL="43180" marR="19685">
              <a:lnSpc>
                <a:spcPct val="100000"/>
              </a:lnSpc>
            </a:pP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These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aim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improve access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preservation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condominium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records,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certain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personal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information,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strengthen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enforcement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authority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division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related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records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access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complaints.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r>
              <a:rPr dirty="0" spc="-25"/>
              <a:t>4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2400" cy="4434840"/>
            <a:chOff x="0" y="0"/>
            <a:chExt cx="7772400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00" cy="44345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762" y="0"/>
              <a:ext cx="4257636" cy="28175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3254" y="0"/>
              <a:ext cx="3019145" cy="27452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175584" cy="247898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11893" cy="26557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19110" cy="148285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70419" cy="140812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22262" y="9235706"/>
            <a:ext cx="678180" cy="541655"/>
            <a:chOff x="222262" y="9235706"/>
            <a:chExt cx="678180" cy="54165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64" y="9425444"/>
              <a:ext cx="256946" cy="133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218" y="9235706"/>
              <a:ext cx="454164" cy="46634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670" y="9398520"/>
              <a:ext cx="335267" cy="2120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64" y="9425444"/>
              <a:ext cx="256959" cy="133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637" y="9281412"/>
              <a:ext cx="336024" cy="3680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12" y="9430681"/>
              <a:ext cx="286362" cy="21872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63816" y="9281509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8797" y="936755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3623" y="9455061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262" y="9717494"/>
              <a:ext cx="677760" cy="467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923550" y="1714448"/>
            <a:ext cx="6127750" cy="7749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19505" marR="1107440" indent="635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80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95" b="1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80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0" b="1">
                <a:solidFill>
                  <a:srgbClr val="010202"/>
                </a:solidFill>
                <a:latin typeface="Arial"/>
                <a:cs typeface="Arial"/>
              </a:rPr>
              <a:t>Penalties</a:t>
            </a:r>
            <a:r>
              <a:rPr dirty="0" sz="180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800" spc="-7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010202"/>
                </a:solidFill>
                <a:latin typeface="Arial"/>
                <a:cs typeface="Arial"/>
              </a:rPr>
              <a:t>Kickbacks, </a:t>
            </a:r>
            <a:r>
              <a:rPr dirty="0" sz="1800" spc="-114" b="1">
                <a:solidFill>
                  <a:srgbClr val="010202"/>
                </a:solidFill>
                <a:latin typeface="Arial"/>
                <a:cs typeface="Arial"/>
              </a:rPr>
              <a:t>Conflicts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Interest,</a:t>
            </a:r>
            <a:r>
              <a:rPr dirty="0" sz="180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800" spc="-5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35" b="1">
                <a:solidFill>
                  <a:srgbClr val="010202"/>
                </a:solidFill>
                <a:latin typeface="Arial"/>
                <a:cs typeface="Arial"/>
              </a:rPr>
              <a:t>Other</a:t>
            </a:r>
            <a:r>
              <a:rPr dirty="0" sz="1800" spc="-5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40" b="1">
                <a:solidFill>
                  <a:srgbClr val="010202"/>
                </a:solidFill>
                <a:latin typeface="Arial"/>
                <a:cs typeface="Arial"/>
              </a:rPr>
              <a:t>Crimes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10202"/>
                </a:solidFill>
                <a:latin typeface="Arial"/>
                <a:cs typeface="Arial"/>
              </a:rPr>
              <a:t>in </a:t>
            </a:r>
            <a:r>
              <a:rPr dirty="0" sz="1800" spc="-170" b="1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010202"/>
                </a:solidFill>
                <a:latin typeface="Arial"/>
                <a:cs typeface="Arial"/>
              </a:rPr>
              <a:t>Associations</a:t>
            </a:r>
            <a:endParaRPr sz="18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</a:pP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Amending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30" b="1">
                <a:solidFill>
                  <a:srgbClr val="010202"/>
                </a:solidFill>
                <a:latin typeface="Arial"/>
                <a:cs typeface="Arial"/>
              </a:rPr>
              <a:t>Sections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10202"/>
                </a:solidFill>
                <a:latin typeface="Arial"/>
                <a:cs typeface="Arial"/>
              </a:rPr>
              <a:t>718.103,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65" b="1">
                <a:solidFill>
                  <a:srgbClr val="010202"/>
                </a:solidFill>
                <a:latin typeface="Arial"/>
                <a:cs typeface="Arial"/>
              </a:rPr>
              <a:t>718.111,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35" b="1">
                <a:solidFill>
                  <a:srgbClr val="010202"/>
                </a:solidFill>
                <a:latin typeface="Arial"/>
                <a:cs typeface="Arial"/>
              </a:rPr>
              <a:t>718.112,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718.1224,</a:t>
            </a:r>
            <a:endParaRPr sz="18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</a:pP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65" b="1">
                <a:solidFill>
                  <a:srgbClr val="010202"/>
                </a:solidFill>
                <a:latin typeface="Arial"/>
                <a:cs typeface="Arial"/>
              </a:rPr>
              <a:t>718.3027,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0202"/>
                </a:solidFill>
                <a:latin typeface="Arial"/>
                <a:cs typeface="Arial"/>
              </a:rPr>
              <a:t>Statutes</a:t>
            </a:r>
            <a:endParaRPr sz="1800">
              <a:latin typeface="Arial"/>
              <a:cs typeface="Arial"/>
            </a:endParaRPr>
          </a:p>
          <a:p>
            <a:pPr algn="ctr" marL="129539" marR="116839">
              <a:lnSpc>
                <a:spcPct val="100000"/>
              </a:lnSpc>
              <a:spcBef>
                <a:spcPts val="1180"/>
              </a:spcBef>
            </a:pP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HB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80">
                <a:solidFill>
                  <a:srgbClr val="010202"/>
                </a:solidFill>
                <a:latin typeface="Arial"/>
                <a:cs typeface="Arial"/>
              </a:rPr>
              <a:t>1021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makes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several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penalties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kickbacks,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conflicts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interest,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other criminal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offenses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context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associations.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Here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summary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key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changes: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 marR="11430" indent="154940">
              <a:lnSpc>
                <a:spcPct val="100000"/>
              </a:lnSpc>
              <a:buAutoNum type="arabicPeriod"/>
              <a:tabLst>
                <a:tab pos="167640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 b="1">
                <a:solidFill>
                  <a:srgbClr val="010202"/>
                </a:solidFill>
                <a:latin typeface="Arial"/>
                <a:cs typeface="Arial"/>
              </a:rPr>
              <a:t>5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5" b="1">
                <a:solidFill>
                  <a:srgbClr val="010202"/>
                </a:solidFill>
                <a:latin typeface="Arial"/>
                <a:cs typeface="Arial"/>
              </a:rPr>
              <a:t>adds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 b="1">
                <a:solidFill>
                  <a:srgbClr val="010202"/>
                </a:solidFill>
                <a:latin typeface="Arial"/>
                <a:cs typeface="Arial"/>
              </a:rPr>
              <a:t>(20)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 b="1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0" b="1">
                <a:solidFill>
                  <a:srgbClr val="010202"/>
                </a:solidFill>
                <a:latin typeface="Arial"/>
                <a:cs typeface="Arial"/>
              </a:rPr>
              <a:t>718.103</a:t>
            </a:r>
            <a:r>
              <a:rPr dirty="0" sz="1100" spc="-13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defining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“kickback”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anything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service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value,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which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consideration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has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been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provided,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officer’s,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director’s, 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manager’s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benefit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immediate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family,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person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providing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proposing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goods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services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buAutoNum type="arabicPeriod"/>
              <a:tabLst>
                <a:tab pos="167640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 b="1">
                <a:solidFill>
                  <a:srgbClr val="010202"/>
                </a:solidFill>
                <a:latin typeface="Arial"/>
                <a:cs typeface="Arial"/>
              </a:rPr>
              <a:t>7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 b="1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0" b="1">
                <a:solidFill>
                  <a:srgbClr val="010202"/>
                </a:solidFill>
                <a:latin typeface="Arial"/>
                <a:cs typeface="Arial"/>
              </a:rPr>
              <a:t>718.111(1)(a)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lvl="1" marL="12700" marR="334010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Make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felony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third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degree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officer,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director,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manager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knowingly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solicit,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offer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to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accept,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accept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kickback.</a:t>
            </a:r>
            <a:endParaRPr sz="1100">
              <a:latin typeface="Arial"/>
              <a:cs typeface="Arial"/>
            </a:endParaRPr>
          </a:p>
          <a:p>
            <a:pPr lvl="1" marL="12700" marR="245745" indent="-127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Require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removal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office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create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vacancy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officer,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director,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manager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found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have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knowingly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solicited,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offered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accept,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 accepted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kickback.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68910" indent="-156210">
              <a:lnSpc>
                <a:spcPct val="100000"/>
              </a:lnSpc>
              <a:buAutoNum type="arabicPeriod" startAt="3"/>
              <a:tabLst>
                <a:tab pos="168910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010202"/>
                </a:solidFill>
                <a:latin typeface="Arial"/>
                <a:cs typeface="Arial"/>
              </a:rPr>
              <a:t>9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 b="1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5" b="1">
                <a:solidFill>
                  <a:srgbClr val="010202"/>
                </a:solidFill>
                <a:latin typeface="Arial"/>
                <a:cs typeface="Arial"/>
              </a:rPr>
              <a:t>718.112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lvl="1" marL="12700" marR="5080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Create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paragraph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(q)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making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felony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theft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embezzlement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offense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director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officer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charged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information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indictment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continue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access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records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without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court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order,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removal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office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creating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vacancy.</a:t>
            </a:r>
            <a:endParaRPr sz="1100">
              <a:latin typeface="Arial"/>
              <a:cs typeface="Arial"/>
            </a:endParaRPr>
          </a:p>
          <a:p>
            <a:pPr lvl="1" marL="12700" marR="377825" indent="-127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Create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paragraph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(r)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establishing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various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fraudulent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voting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activities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elections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first-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degree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misdemeanors.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68275" indent="-155575">
              <a:lnSpc>
                <a:spcPct val="100000"/>
              </a:lnSpc>
              <a:buAutoNum type="arabicPeriod" startAt="4"/>
              <a:tabLst>
                <a:tab pos="168275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40" b="1">
                <a:solidFill>
                  <a:srgbClr val="010202"/>
                </a:solidFill>
                <a:latin typeface="Arial"/>
                <a:cs typeface="Arial"/>
              </a:rPr>
              <a:t>14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 b="1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25" b="1">
                <a:solidFill>
                  <a:srgbClr val="010202"/>
                </a:solidFill>
                <a:latin typeface="Arial"/>
                <a:cs typeface="Arial"/>
              </a:rPr>
              <a:t>718.1224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lvl="1" marL="12700" marR="199390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Prohibit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associations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using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funds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prosecute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Strategic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Lawsuit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Public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Participation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(SLAPP)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suit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owner.</a:t>
            </a:r>
            <a:endParaRPr sz="1100">
              <a:latin typeface="Arial"/>
              <a:cs typeface="Arial"/>
            </a:endParaRPr>
          </a:p>
          <a:p>
            <a:pPr lvl="1" marL="12700" marR="461009" indent="-1270">
              <a:lnSpc>
                <a:spcPct val="100000"/>
              </a:lnSpc>
              <a:buAutoNum type="alphaLcPeriod"/>
              <a:tabLst>
                <a:tab pos="139700" algn="l"/>
              </a:tabLst>
            </a:pP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Prohibit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associations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using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funds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claim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owner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based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right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to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petition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free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speech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matters.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 marR="60325">
              <a:lnSpc>
                <a:spcPct val="100000"/>
              </a:lnSpc>
            </a:pPr>
            <a:r>
              <a:rPr dirty="0" sz="1100" b="1">
                <a:solidFill>
                  <a:srgbClr val="010202"/>
                </a:solidFill>
                <a:latin typeface="Arial"/>
                <a:cs typeface="Arial"/>
              </a:rPr>
              <a:t>5.</a:t>
            </a:r>
            <a:r>
              <a:rPr dirty="0" sz="1100" spc="1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40" b="1">
                <a:solidFill>
                  <a:srgbClr val="010202"/>
                </a:solidFill>
                <a:latin typeface="Arial"/>
                <a:cs typeface="Arial"/>
              </a:rPr>
              <a:t>18</a:t>
            </a:r>
            <a:r>
              <a:rPr dirty="0" sz="1100" spc="-5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 b="1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5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5" b="1">
                <a:solidFill>
                  <a:srgbClr val="010202"/>
                </a:solidFill>
                <a:latin typeface="Arial"/>
                <a:cs typeface="Arial"/>
              </a:rPr>
              <a:t>718.3027</a:t>
            </a:r>
            <a:r>
              <a:rPr dirty="0" sz="1100" spc="-5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5" b="1">
                <a:solidFill>
                  <a:srgbClr val="010202"/>
                </a:solidFill>
                <a:latin typeface="Arial"/>
                <a:cs typeface="Arial"/>
              </a:rPr>
              <a:t>to:</a:t>
            </a:r>
            <a:r>
              <a:rPr dirty="0" sz="1100" spc="-5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contract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entered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into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between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director,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officer,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relative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involves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conflict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interest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possible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conflict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interest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has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been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properly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disclosed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voidable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terminates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upon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filing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termination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notice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supported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at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least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5">
                <a:solidFill>
                  <a:srgbClr val="010202"/>
                </a:solidFill>
                <a:latin typeface="Arial"/>
                <a:cs typeface="Arial"/>
              </a:rPr>
              <a:t>20%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voting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interests.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 marR="243840">
              <a:lnSpc>
                <a:spcPct val="100000"/>
              </a:lnSpc>
            </a:pP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These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aim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deter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kickbacks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improper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conflicts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interest,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penalize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fraudulent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election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activities,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owners’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rights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participate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matters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without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fear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retaliatory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lawsuits,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mechanism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void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improperly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disclosed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conflict-of-interest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contracts.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establish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both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civil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criminal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penalties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various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offenses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condominium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governance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operations.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r>
              <a:rPr dirty="0" spc="-25"/>
              <a:t>5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2400" cy="4434840"/>
            <a:chOff x="0" y="0"/>
            <a:chExt cx="7772400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00" cy="44345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762" y="0"/>
              <a:ext cx="4257636" cy="28175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3254" y="0"/>
              <a:ext cx="3019145" cy="27452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175584" cy="247898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11893" cy="26557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19110" cy="148285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70419" cy="140812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22262" y="9235706"/>
            <a:ext cx="678180" cy="541655"/>
            <a:chOff x="222262" y="9235706"/>
            <a:chExt cx="678180" cy="54165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64" y="9425444"/>
              <a:ext cx="256959" cy="133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218" y="9235706"/>
              <a:ext cx="454164" cy="46634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658" y="9398520"/>
              <a:ext cx="335292" cy="2120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64" y="9425444"/>
              <a:ext cx="256959" cy="133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633" y="9281412"/>
              <a:ext cx="336029" cy="3680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08" y="9430681"/>
              <a:ext cx="286367" cy="21871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63816" y="9281509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8797" y="936755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3623" y="9455061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262" y="9717494"/>
              <a:ext cx="677760" cy="467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867887" y="3027719"/>
            <a:ext cx="6123305" cy="4290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82575" marR="265430">
              <a:lnSpc>
                <a:spcPct val="100000"/>
              </a:lnSpc>
              <a:spcBef>
                <a:spcPts val="100"/>
              </a:spcBef>
            </a:pPr>
            <a:r>
              <a:rPr dirty="0" sz="1800" spc="-170" b="1">
                <a:solidFill>
                  <a:srgbClr val="010202"/>
                </a:solidFill>
                <a:latin typeface="Arial"/>
                <a:cs typeface="Arial"/>
              </a:rPr>
              <a:t>Expanded</a:t>
            </a:r>
            <a:r>
              <a:rPr dirty="0" sz="1800" spc="-5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10202"/>
                </a:solidFill>
                <a:latin typeface="Arial"/>
                <a:cs typeface="Arial"/>
              </a:rPr>
              <a:t>Grounds</a:t>
            </a:r>
            <a:r>
              <a:rPr dirty="0" sz="180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5" b="1">
                <a:solidFill>
                  <a:srgbClr val="010202"/>
                </a:solidFill>
                <a:latin typeface="Arial"/>
                <a:cs typeface="Arial"/>
              </a:rPr>
              <a:t>Disciplinary</a:t>
            </a:r>
            <a:r>
              <a:rPr dirty="0" sz="1800" spc="-10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45" b="1">
                <a:solidFill>
                  <a:srgbClr val="010202"/>
                </a:solidFill>
                <a:latin typeface="Arial"/>
                <a:cs typeface="Arial"/>
              </a:rPr>
              <a:t>Actions</a:t>
            </a:r>
            <a:r>
              <a:rPr dirty="0" sz="180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10202"/>
                </a:solidFill>
                <a:latin typeface="Arial"/>
                <a:cs typeface="Arial"/>
              </a:rPr>
              <a:t>Enhanced </a:t>
            </a:r>
            <a:r>
              <a:rPr dirty="0" sz="1800" spc="-100" b="1">
                <a:solidFill>
                  <a:srgbClr val="010202"/>
                </a:solidFill>
                <a:latin typeface="Arial"/>
                <a:cs typeface="Arial"/>
              </a:rPr>
              <a:t>Penalties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45" b="1">
                <a:solidFill>
                  <a:srgbClr val="010202"/>
                </a:solidFill>
                <a:latin typeface="Arial"/>
                <a:cs typeface="Arial"/>
              </a:rPr>
              <a:t>Misconduct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14" b="1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8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10202"/>
                </a:solidFill>
                <a:latin typeface="Arial"/>
                <a:cs typeface="Arial"/>
              </a:rPr>
              <a:t>Association </a:t>
            </a:r>
            <a:r>
              <a:rPr dirty="0" sz="1800" spc="-135" b="1">
                <a:solidFill>
                  <a:srgbClr val="010202"/>
                </a:solidFill>
                <a:latin typeface="Arial"/>
                <a:cs typeface="Arial"/>
              </a:rPr>
              <a:t>Managers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8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800" spc="-9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40" b="1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800" spc="-5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30" b="1">
                <a:solidFill>
                  <a:srgbClr val="010202"/>
                </a:solidFill>
                <a:latin typeface="Arial"/>
                <a:cs typeface="Arial"/>
              </a:rPr>
              <a:t>Management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010202"/>
                </a:solidFill>
                <a:latin typeface="Arial"/>
                <a:cs typeface="Arial"/>
              </a:rPr>
              <a:t>Firms </a:t>
            </a: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Amending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5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0" b="1">
                <a:solidFill>
                  <a:srgbClr val="010202"/>
                </a:solidFill>
                <a:latin typeface="Arial"/>
                <a:cs typeface="Arial"/>
              </a:rPr>
              <a:t>468.436,</a:t>
            </a:r>
            <a:r>
              <a:rPr dirty="0" sz="1800" spc="-8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0202"/>
                </a:solidFill>
                <a:latin typeface="Arial"/>
                <a:cs typeface="Arial"/>
              </a:rPr>
              <a:t>Statutes</a:t>
            </a:r>
            <a:endParaRPr sz="1800">
              <a:latin typeface="Arial"/>
              <a:cs typeface="Arial"/>
            </a:endParaRPr>
          </a:p>
          <a:p>
            <a:pPr algn="ctr" marL="22225" marR="5080" indent="-635">
              <a:lnSpc>
                <a:spcPct val="100000"/>
              </a:lnSpc>
              <a:spcBef>
                <a:spcPts val="1180"/>
              </a:spcBef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3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468.436,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Statutes,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relating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disciplinary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proceedings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50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managers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management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firms.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Specifically,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amends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paragraph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(b)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(2)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reenacts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(4).</a:t>
            </a:r>
            <a:endParaRPr sz="1100">
              <a:latin typeface="Arial"/>
              <a:cs typeface="Arial"/>
            </a:endParaRPr>
          </a:p>
          <a:p>
            <a:pPr algn="ctr" marL="9525">
              <a:lnSpc>
                <a:spcPct val="100000"/>
              </a:lnSpc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468.436(2)(b)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are: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 marR="77470">
              <a:lnSpc>
                <a:spcPct val="100000"/>
              </a:lnSpc>
            </a:pP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1.</a:t>
            </a:r>
            <a:r>
              <a:rPr dirty="0" sz="1100" spc="39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subparagraph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45">
                <a:solidFill>
                  <a:srgbClr val="010202"/>
                </a:solidFill>
                <a:latin typeface="Arial"/>
                <a:cs typeface="Arial"/>
              </a:rPr>
              <a:t>7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added,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which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provides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failing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disclose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conflict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interest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as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required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468.4335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constitutes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grounds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which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disciplinary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action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be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taken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manager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management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firm.</a:t>
            </a:r>
            <a:endParaRPr sz="1100">
              <a:latin typeface="Arial"/>
              <a:cs typeface="Arial"/>
            </a:endParaRPr>
          </a:p>
          <a:p>
            <a:pPr marL="12700" marR="47625">
              <a:lnSpc>
                <a:spcPct val="100000"/>
              </a:lnSpc>
            </a:pP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(4)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reenacted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without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changes.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5">
                <a:solidFill>
                  <a:srgbClr val="010202"/>
                </a:solidFill>
                <a:latin typeface="Arial"/>
                <a:cs typeface="Arial"/>
              </a:rPr>
              <a:t>This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outlines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penalties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department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may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impose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when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finds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manager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firm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guilty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grounds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set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forth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subsection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(2).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penalties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denial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license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application,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revocation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suspension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license,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administrative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fines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up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$5,000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per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count,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reprimand,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probation,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restriction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scope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of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practice.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 marR="16510">
              <a:lnSpc>
                <a:spcPct val="100000"/>
              </a:lnSpc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summary,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adds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basis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disciplinary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both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managers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community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management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firms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6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failing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disclose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conflicts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interest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as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required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newly created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468.4335.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potential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penalties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violating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grounds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(2)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remain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unchanged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apply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both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individual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managers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firms.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r>
              <a:rPr dirty="0" spc="-25"/>
              <a:t>6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2400" cy="4434840"/>
            <a:chOff x="0" y="0"/>
            <a:chExt cx="7772400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00" cy="44345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762" y="0"/>
              <a:ext cx="4257636" cy="28175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3254" y="0"/>
              <a:ext cx="3019145" cy="27452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175584" cy="247898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11893" cy="26557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19110" cy="148285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70419" cy="140812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22262" y="9235706"/>
            <a:ext cx="678180" cy="541655"/>
            <a:chOff x="222262" y="9235706"/>
            <a:chExt cx="678180" cy="54165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64" y="9425444"/>
              <a:ext cx="256946" cy="133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230" y="9235706"/>
              <a:ext cx="454139" cy="46634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658" y="9398520"/>
              <a:ext cx="335292" cy="2120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64" y="9425444"/>
              <a:ext cx="256959" cy="133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633" y="9281412"/>
              <a:ext cx="336041" cy="3680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12" y="9430681"/>
              <a:ext cx="286362" cy="21871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63816" y="9281509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8797" y="936755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3623" y="9455061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262" y="9717494"/>
              <a:ext cx="677760" cy="467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801725" y="1946897"/>
            <a:ext cx="6132830" cy="7597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spc="-135" b="1">
                <a:solidFill>
                  <a:srgbClr val="010202"/>
                </a:solidFill>
                <a:latin typeface="Arial"/>
                <a:cs typeface="Arial"/>
              </a:rPr>
              <a:t>Prohibition</a:t>
            </a:r>
            <a:r>
              <a:rPr dirty="0" sz="1800" spc="-10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40" b="1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800" spc="-3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04" b="1">
                <a:solidFill>
                  <a:srgbClr val="010202"/>
                </a:solidFill>
                <a:latin typeface="Arial"/>
                <a:cs typeface="Arial"/>
              </a:rPr>
              <a:t>SLAPP</a:t>
            </a:r>
            <a:r>
              <a:rPr dirty="0" sz="1800" spc="-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0202"/>
                </a:solidFill>
                <a:latin typeface="Arial"/>
                <a:cs typeface="Arial"/>
              </a:rPr>
              <a:t>Suits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250" b="1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dirty="0" sz="1800" spc="-1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Amending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5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10202"/>
                </a:solidFill>
                <a:latin typeface="Arial"/>
                <a:cs typeface="Arial"/>
              </a:rPr>
              <a:t>718.1224,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0202"/>
                </a:solidFill>
                <a:latin typeface="Arial"/>
                <a:cs typeface="Arial"/>
              </a:rPr>
              <a:t>Statutes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180"/>
              </a:spcBef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5">
                <a:solidFill>
                  <a:srgbClr val="010202"/>
                </a:solidFill>
                <a:latin typeface="Arial"/>
                <a:cs typeface="Arial"/>
              </a:rPr>
              <a:t>718.1224,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Florida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Statutes,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known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anti-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SLAPP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(Strategic Lawsuits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Public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Participation)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statute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associations.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was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designed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owners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50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lawsuits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brought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associations,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individuals,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business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entities,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governmental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entities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aimed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at deterring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exercising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rights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participate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governance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petition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government.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makes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several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40">
                <a:solidFill>
                  <a:srgbClr val="010202"/>
                </a:solidFill>
                <a:latin typeface="Arial"/>
                <a:cs typeface="Arial"/>
              </a:rPr>
              <a:t>718.1224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strengthen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these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protections:</a:t>
            </a:r>
            <a:endParaRPr sz="1100">
              <a:latin typeface="Arial"/>
              <a:cs typeface="Arial"/>
            </a:endParaRPr>
          </a:p>
          <a:p>
            <a:pPr marL="12700" marR="121920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Before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amendments,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40">
                <a:solidFill>
                  <a:srgbClr val="010202"/>
                </a:solidFill>
                <a:latin typeface="Arial"/>
                <a:cs typeface="Arial"/>
              </a:rPr>
              <a:t>718.1224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primarily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protected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SLAPP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suits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initiated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governmental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entity,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business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organization,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individual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when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unit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exercised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rights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petition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government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seek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redress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court.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amendments significantly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expand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these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protections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encompass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actions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taken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owners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associations.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10202"/>
                </a:solidFill>
                <a:latin typeface="Arial"/>
                <a:cs typeface="Arial"/>
              </a:rPr>
              <a:t>Now,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prohibition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 </a:t>
            </a: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SLAPP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suits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applies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actions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brought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governmental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entity,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business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organization,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individual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owner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exercising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rights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only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before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governmental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entities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but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also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within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condominium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itself.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2700" marR="97790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adds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(3)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prohibiting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associations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retaliating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owners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imposing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fines,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discriminatorily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increasing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assessments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decreasing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services,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bringing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legal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action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based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on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owner’s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participation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various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protected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activities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such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complaining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government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agencies,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organizing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participating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owners’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organization,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making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public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statements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critical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association’s</a:t>
            </a:r>
            <a:r>
              <a:rPr dirty="0" sz="1100" spc="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operations.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2700" marR="102235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creates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new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(4)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allowing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owners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raise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defense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retaliatory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action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by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action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brought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eviction.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2700" marR="202565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renumbers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existing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(3)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(5)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expands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remedies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available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prevailing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actual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minimum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damages,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plus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reasonable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attorney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fees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costs.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marL="12700" marR="469900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adds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(6)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prohibiting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associations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expending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association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funds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to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prosecute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SLAPP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suit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owner.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202"/>
              </a:buClr>
              <a:buFont typeface="Arial"/>
              <a:buAutoNum type="arabicPeriod"/>
            </a:pPr>
            <a:endParaRPr sz="1100">
              <a:latin typeface="Arial"/>
              <a:cs typeface="Arial"/>
            </a:endParaRPr>
          </a:p>
          <a:p>
            <a:pPr algn="just" marL="12700" marR="12700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Finally,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35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adds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a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5">
                <a:solidFill>
                  <a:srgbClr val="010202"/>
                </a:solidFill>
                <a:latin typeface="Arial"/>
                <a:cs typeface="Arial"/>
              </a:rPr>
              <a:t>(7)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prohibiting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associations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expending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funds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support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any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claim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a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defamation,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libel,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slander,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tortious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interference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based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owner’s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protected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conduct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under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anti-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SLAPP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statute.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 marR="29209">
              <a:lnSpc>
                <a:spcPct val="100000"/>
              </a:lnSpc>
            </a:pPr>
            <a:r>
              <a:rPr dirty="0" sz="1100" spc="-95">
                <a:solidFill>
                  <a:srgbClr val="010202"/>
                </a:solidFill>
                <a:latin typeface="Arial"/>
                <a:cs typeface="Arial"/>
              </a:rPr>
              <a:t>These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aim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strengthen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protections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owners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who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engage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activities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such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as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petitioning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association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government,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organizing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with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other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owners,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speaking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out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about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issues.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make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clear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associations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cannot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retaliate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against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these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activities,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additional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remedies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who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targeted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by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SLAPP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suits,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prohibit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associations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using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funds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bring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SLAPP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suits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claims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against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based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their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protected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conduct.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r>
              <a:rPr dirty="0" spc="-25"/>
              <a:t>7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2400" cy="4434840"/>
            <a:chOff x="0" y="0"/>
            <a:chExt cx="7772400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00" cy="44345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762" y="0"/>
              <a:ext cx="4257636" cy="28175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3254" y="0"/>
              <a:ext cx="3019145" cy="27452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3822065" cy="2438400"/>
            </a:xfrm>
            <a:custGeom>
              <a:avLst/>
              <a:gdLst/>
              <a:ahLst/>
              <a:cxnLst/>
              <a:rect l="l" t="t" r="r" b="b"/>
              <a:pathLst>
                <a:path w="3822065" h="2438400">
                  <a:moveTo>
                    <a:pt x="3821449" y="0"/>
                  </a:moveTo>
                  <a:lnTo>
                    <a:pt x="0" y="0"/>
                  </a:lnTo>
                  <a:lnTo>
                    <a:pt x="0" y="2438204"/>
                  </a:lnTo>
                  <a:lnTo>
                    <a:pt x="14559" y="2405433"/>
                  </a:lnTo>
                  <a:lnTo>
                    <a:pt x="36653" y="2357323"/>
                  </a:lnTo>
                  <a:lnTo>
                    <a:pt x="59213" y="2309776"/>
                  </a:lnTo>
                  <a:lnTo>
                    <a:pt x="82237" y="2262790"/>
                  </a:lnTo>
                  <a:lnTo>
                    <a:pt x="105722" y="2216361"/>
                  </a:lnTo>
                  <a:lnTo>
                    <a:pt x="129667" y="2170487"/>
                  </a:lnTo>
                  <a:lnTo>
                    <a:pt x="154069" y="2125166"/>
                  </a:lnTo>
                  <a:lnTo>
                    <a:pt x="178926" y="2080395"/>
                  </a:lnTo>
                  <a:lnTo>
                    <a:pt x="204237" y="2036171"/>
                  </a:lnTo>
                  <a:lnTo>
                    <a:pt x="229999" y="1992492"/>
                  </a:lnTo>
                  <a:lnTo>
                    <a:pt x="256210" y="1949355"/>
                  </a:lnTo>
                  <a:lnTo>
                    <a:pt x="282869" y="1906757"/>
                  </a:lnTo>
                  <a:lnTo>
                    <a:pt x="309972" y="1864697"/>
                  </a:lnTo>
                  <a:lnTo>
                    <a:pt x="337517" y="1823171"/>
                  </a:lnTo>
                  <a:lnTo>
                    <a:pt x="365504" y="1782177"/>
                  </a:lnTo>
                  <a:lnTo>
                    <a:pt x="393929" y="1741712"/>
                  </a:lnTo>
                  <a:lnTo>
                    <a:pt x="422790" y="1701774"/>
                  </a:lnTo>
                  <a:lnTo>
                    <a:pt x="452086" y="1662360"/>
                  </a:lnTo>
                  <a:lnTo>
                    <a:pt x="481815" y="1623467"/>
                  </a:lnTo>
                  <a:lnTo>
                    <a:pt x="511973" y="1585094"/>
                  </a:lnTo>
                  <a:lnTo>
                    <a:pt x="542560" y="1547236"/>
                  </a:lnTo>
                  <a:lnTo>
                    <a:pt x="573573" y="1509893"/>
                  </a:lnTo>
                  <a:lnTo>
                    <a:pt x="605009" y="1473060"/>
                  </a:lnTo>
                  <a:lnTo>
                    <a:pt x="636868" y="1436736"/>
                  </a:lnTo>
                  <a:lnTo>
                    <a:pt x="669146" y="1400918"/>
                  </a:lnTo>
                  <a:lnTo>
                    <a:pt x="701842" y="1365603"/>
                  </a:lnTo>
                  <a:lnTo>
                    <a:pt x="734953" y="1330789"/>
                  </a:lnTo>
                  <a:lnTo>
                    <a:pt x="768478" y="1296473"/>
                  </a:lnTo>
                  <a:lnTo>
                    <a:pt x="802415" y="1262653"/>
                  </a:lnTo>
                  <a:lnTo>
                    <a:pt x="836760" y="1229326"/>
                  </a:lnTo>
                  <a:lnTo>
                    <a:pt x="871513" y="1196490"/>
                  </a:lnTo>
                  <a:lnTo>
                    <a:pt x="906671" y="1164141"/>
                  </a:lnTo>
                  <a:lnTo>
                    <a:pt x="942231" y="1132277"/>
                  </a:lnTo>
                  <a:lnTo>
                    <a:pt x="978193" y="1100896"/>
                  </a:lnTo>
                  <a:lnTo>
                    <a:pt x="1014554" y="1069995"/>
                  </a:lnTo>
                  <a:lnTo>
                    <a:pt x="1051311" y="1039572"/>
                  </a:lnTo>
                  <a:lnTo>
                    <a:pt x="1088463" y="1009624"/>
                  </a:lnTo>
                  <a:lnTo>
                    <a:pt x="1126007" y="980147"/>
                  </a:lnTo>
                  <a:lnTo>
                    <a:pt x="1165293" y="950125"/>
                  </a:lnTo>
                  <a:lnTo>
                    <a:pt x="1204998" y="920602"/>
                  </a:lnTo>
                  <a:lnTo>
                    <a:pt x="1245121" y="891576"/>
                  </a:lnTo>
                  <a:lnTo>
                    <a:pt x="1285658" y="863044"/>
                  </a:lnTo>
                  <a:lnTo>
                    <a:pt x="1326608" y="835002"/>
                  </a:lnTo>
                  <a:lnTo>
                    <a:pt x="1367969" y="807449"/>
                  </a:lnTo>
                  <a:lnTo>
                    <a:pt x="1409738" y="780382"/>
                  </a:lnTo>
                  <a:lnTo>
                    <a:pt x="1451913" y="753797"/>
                  </a:lnTo>
                  <a:lnTo>
                    <a:pt x="1494491" y="727692"/>
                  </a:lnTo>
                  <a:lnTo>
                    <a:pt x="1537471" y="702064"/>
                  </a:lnTo>
                  <a:lnTo>
                    <a:pt x="1580851" y="676910"/>
                  </a:lnTo>
                  <a:lnTo>
                    <a:pt x="1624627" y="652228"/>
                  </a:lnTo>
                  <a:lnTo>
                    <a:pt x="1668798" y="628015"/>
                  </a:lnTo>
                  <a:lnTo>
                    <a:pt x="1713361" y="604268"/>
                  </a:lnTo>
                  <a:lnTo>
                    <a:pt x="1758314" y="580983"/>
                  </a:lnTo>
                  <a:lnTo>
                    <a:pt x="1803656" y="558159"/>
                  </a:lnTo>
                  <a:lnTo>
                    <a:pt x="1849383" y="535793"/>
                  </a:lnTo>
                  <a:lnTo>
                    <a:pt x="1895494" y="513881"/>
                  </a:lnTo>
                  <a:lnTo>
                    <a:pt x="1941985" y="492421"/>
                  </a:lnTo>
                  <a:lnTo>
                    <a:pt x="1988856" y="471411"/>
                  </a:lnTo>
                  <a:lnTo>
                    <a:pt x="2036104" y="450847"/>
                  </a:lnTo>
                  <a:lnTo>
                    <a:pt x="2083725" y="430726"/>
                  </a:lnTo>
                  <a:lnTo>
                    <a:pt x="2131719" y="411046"/>
                  </a:lnTo>
                  <a:lnTo>
                    <a:pt x="2180083" y="391804"/>
                  </a:lnTo>
                  <a:lnTo>
                    <a:pt x="2228815" y="372997"/>
                  </a:lnTo>
                  <a:lnTo>
                    <a:pt x="2277912" y="354623"/>
                  </a:lnTo>
                  <a:lnTo>
                    <a:pt x="2327372" y="336678"/>
                  </a:lnTo>
                  <a:lnTo>
                    <a:pt x="2377193" y="319160"/>
                  </a:lnTo>
                  <a:lnTo>
                    <a:pt x="2427373" y="302067"/>
                  </a:lnTo>
                  <a:lnTo>
                    <a:pt x="2477909" y="285394"/>
                  </a:lnTo>
                  <a:lnTo>
                    <a:pt x="2574798" y="254875"/>
                  </a:lnTo>
                  <a:lnTo>
                    <a:pt x="2672951" y="225840"/>
                  </a:lnTo>
                  <a:lnTo>
                    <a:pt x="2772355" y="198268"/>
                  </a:lnTo>
                  <a:lnTo>
                    <a:pt x="2872994" y="172140"/>
                  </a:lnTo>
                  <a:lnTo>
                    <a:pt x="2974853" y="147435"/>
                  </a:lnTo>
                  <a:lnTo>
                    <a:pt x="3077917" y="124134"/>
                  </a:lnTo>
                  <a:lnTo>
                    <a:pt x="3182171" y="102216"/>
                  </a:lnTo>
                  <a:lnTo>
                    <a:pt x="3281454" y="82818"/>
                  </a:lnTo>
                  <a:lnTo>
                    <a:pt x="3422938" y="57540"/>
                  </a:lnTo>
                  <a:lnTo>
                    <a:pt x="3566409" y="34590"/>
                  </a:lnTo>
                  <a:lnTo>
                    <a:pt x="3711832" y="13921"/>
                  </a:lnTo>
                  <a:lnTo>
                    <a:pt x="3821449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175584" cy="247900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11893" cy="26557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19110" cy="148286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70419" cy="140812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22262" y="9235706"/>
            <a:ext cx="678180" cy="541655"/>
            <a:chOff x="222262" y="9235706"/>
            <a:chExt cx="678180" cy="54165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264" y="9425432"/>
              <a:ext cx="256959" cy="133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218" y="9235706"/>
              <a:ext cx="454152" cy="46634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658" y="9398520"/>
              <a:ext cx="335280" cy="2120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52" y="9425432"/>
              <a:ext cx="256971" cy="133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633" y="9281412"/>
              <a:ext cx="336041" cy="3680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08" y="9430681"/>
              <a:ext cx="286367" cy="21871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63816" y="9281509"/>
              <a:ext cx="338455" cy="179070"/>
            </a:xfrm>
            <a:custGeom>
              <a:avLst/>
              <a:gdLst/>
              <a:ahLst/>
              <a:cxnLst/>
              <a:rect l="l" t="t" r="r" b="b"/>
              <a:pathLst>
                <a:path w="338455" h="179070">
                  <a:moveTo>
                    <a:pt x="216331" y="0"/>
                  </a:moveTo>
                  <a:lnTo>
                    <a:pt x="169691" y="3368"/>
                  </a:lnTo>
                  <a:lnTo>
                    <a:pt x="125048" y="15663"/>
                  </a:lnTo>
                  <a:lnTo>
                    <a:pt x="84207" y="36574"/>
                  </a:lnTo>
                  <a:lnTo>
                    <a:pt x="48971" y="65792"/>
                  </a:lnTo>
                  <a:lnTo>
                    <a:pt x="13217" y="119489"/>
                  </a:lnTo>
                  <a:lnTo>
                    <a:pt x="0" y="178873"/>
                  </a:lnTo>
                  <a:lnTo>
                    <a:pt x="9154" y="141047"/>
                  </a:lnTo>
                  <a:lnTo>
                    <a:pt x="29414" y="106886"/>
                  </a:lnTo>
                  <a:lnTo>
                    <a:pt x="59716" y="78435"/>
                  </a:lnTo>
                  <a:lnTo>
                    <a:pt x="98996" y="57740"/>
                  </a:lnTo>
                  <a:lnTo>
                    <a:pt x="146776" y="47048"/>
                  </a:lnTo>
                  <a:lnTo>
                    <a:pt x="194491" y="49119"/>
                  </a:lnTo>
                  <a:lnTo>
                    <a:pt x="239111" y="63011"/>
                  </a:lnTo>
                  <a:lnTo>
                    <a:pt x="277606" y="87781"/>
                  </a:lnTo>
                  <a:lnTo>
                    <a:pt x="306946" y="122485"/>
                  </a:lnTo>
                  <a:lnTo>
                    <a:pt x="319780" y="112688"/>
                  </a:lnTo>
                  <a:lnTo>
                    <a:pt x="329439" y="100666"/>
                  </a:lnTo>
                  <a:lnTo>
                    <a:pt x="335576" y="86988"/>
                  </a:lnTo>
                  <a:lnTo>
                    <a:pt x="337845" y="72218"/>
                  </a:lnTo>
                  <a:lnTo>
                    <a:pt x="336002" y="57397"/>
                  </a:lnTo>
                  <a:lnTo>
                    <a:pt x="330258" y="43586"/>
                  </a:lnTo>
                  <a:lnTo>
                    <a:pt x="320945" y="31356"/>
                  </a:lnTo>
                  <a:lnTo>
                    <a:pt x="308394" y="21279"/>
                  </a:lnTo>
                  <a:lnTo>
                    <a:pt x="263167" y="5866"/>
                  </a:lnTo>
                  <a:lnTo>
                    <a:pt x="216331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734" y="9357260"/>
              <a:ext cx="248511" cy="1831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8797" y="936755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152394" y="0"/>
                  </a:moveTo>
                  <a:lnTo>
                    <a:pt x="107203" y="8300"/>
                  </a:lnTo>
                  <a:lnTo>
                    <a:pt x="65727" y="27816"/>
                  </a:lnTo>
                  <a:lnTo>
                    <a:pt x="32317" y="56853"/>
                  </a:lnTo>
                  <a:lnTo>
                    <a:pt x="10068" y="92276"/>
                  </a:lnTo>
                  <a:lnTo>
                    <a:pt x="0" y="131730"/>
                  </a:lnTo>
                  <a:lnTo>
                    <a:pt x="3129" y="172862"/>
                  </a:lnTo>
                  <a:lnTo>
                    <a:pt x="33038" y="215204"/>
                  </a:lnTo>
                  <a:lnTo>
                    <a:pt x="82088" y="253103"/>
                  </a:lnTo>
                  <a:lnTo>
                    <a:pt x="129888" y="272875"/>
                  </a:lnTo>
                  <a:lnTo>
                    <a:pt x="100889" y="260511"/>
                  </a:lnTo>
                  <a:lnTo>
                    <a:pt x="75443" y="243241"/>
                  </a:lnTo>
                  <a:lnTo>
                    <a:pt x="54435" y="221592"/>
                  </a:lnTo>
                  <a:lnTo>
                    <a:pt x="38753" y="196091"/>
                  </a:lnTo>
                  <a:lnTo>
                    <a:pt x="27792" y="156854"/>
                  </a:lnTo>
                  <a:lnTo>
                    <a:pt x="30218" y="117338"/>
                  </a:lnTo>
                  <a:lnTo>
                    <a:pt x="45446" y="80080"/>
                  </a:lnTo>
                  <a:lnTo>
                    <a:pt x="72890" y="47615"/>
                  </a:lnTo>
                  <a:lnTo>
                    <a:pt x="109962" y="23578"/>
                  </a:lnTo>
                  <a:lnTo>
                    <a:pt x="152513" y="10237"/>
                  </a:lnTo>
                  <a:lnTo>
                    <a:pt x="197645" y="8105"/>
                  </a:lnTo>
                  <a:lnTo>
                    <a:pt x="242461" y="17694"/>
                  </a:lnTo>
                  <a:lnTo>
                    <a:pt x="198435" y="3077"/>
                  </a:lnTo>
                  <a:lnTo>
                    <a:pt x="152394" y="0"/>
                  </a:lnTo>
                  <a:close/>
                </a:path>
              </a:pathLst>
            </a:custGeom>
            <a:solidFill>
              <a:srgbClr val="FCE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3623" y="9455061"/>
              <a:ext cx="276860" cy="182880"/>
            </a:xfrm>
            <a:custGeom>
              <a:avLst/>
              <a:gdLst/>
              <a:ahLst/>
              <a:cxnLst/>
              <a:rect l="l" t="t" r="r" b="b"/>
              <a:pathLst>
                <a:path w="276859" h="182879">
                  <a:moveTo>
                    <a:pt x="256565" y="0"/>
                  </a:moveTo>
                  <a:lnTo>
                    <a:pt x="256489" y="70651"/>
                  </a:lnTo>
                  <a:lnTo>
                    <a:pt x="209511" y="128092"/>
                  </a:lnTo>
                  <a:lnTo>
                    <a:pt x="172924" y="144869"/>
                  </a:lnTo>
                  <a:lnTo>
                    <a:pt x="133146" y="150915"/>
                  </a:lnTo>
                  <a:lnTo>
                    <a:pt x="93140" y="146181"/>
                  </a:lnTo>
                  <a:lnTo>
                    <a:pt x="55867" y="130619"/>
                  </a:lnTo>
                  <a:lnTo>
                    <a:pt x="18403" y="96286"/>
                  </a:lnTo>
                  <a:lnTo>
                    <a:pt x="0" y="52628"/>
                  </a:lnTo>
                  <a:lnTo>
                    <a:pt x="5975" y="78865"/>
                  </a:lnTo>
                  <a:lnTo>
                    <a:pt x="33643" y="126491"/>
                  </a:lnTo>
                  <a:lnTo>
                    <a:pt x="74207" y="159673"/>
                  </a:lnTo>
                  <a:lnTo>
                    <a:pt x="117500" y="177617"/>
                  </a:lnTo>
                  <a:lnTo>
                    <a:pt x="140716" y="182333"/>
                  </a:lnTo>
                  <a:lnTo>
                    <a:pt x="176646" y="177823"/>
                  </a:lnTo>
                  <a:lnTo>
                    <a:pt x="237495" y="146147"/>
                  </a:lnTo>
                  <a:lnTo>
                    <a:pt x="272479" y="91089"/>
                  </a:lnTo>
                  <a:lnTo>
                    <a:pt x="276452" y="60026"/>
                  </a:lnTo>
                  <a:lnTo>
                    <a:pt x="271134" y="29115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7C4C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262" y="9717494"/>
              <a:ext cx="677760" cy="467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74148"/>
              <a:ext cx="674992" cy="27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056" y="9703155"/>
              <a:ext cx="674992" cy="274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745883" y="1869287"/>
            <a:ext cx="6132830" cy="686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36650" marR="1127760">
              <a:lnSpc>
                <a:spcPct val="100000"/>
              </a:lnSpc>
              <a:spcBef>
                <a:spcPts val="100"/>
              </a:spcBef>
            </a:pP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10202"/>
                </a:solidFill>
                <a:latin typeface="Arial"/>
                <a:cs typeface="Arial"/>
              </a:rPr>
              <a:t>Protection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65" b="1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800" spc="-9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25" b="1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29" b="1">
                <a:solidFill>
                  <a:srgbClr val="010202"/>
                </a:solidFill>
                <a:latin typeface="Arial"/>
                <a:cs typeface="Arial"/>
              </a:rPr>
              <a:t>HB</a:t>
            </a:r>
            <a:r>
              <a:rPr dirty="0" sz="1800" spc="-5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85" b="1">
                <a:solidFill>
                  <a:srgbClr val="010202"/>
                </a:solidFill>
                <a:latin typeface="Arial"/>
                <a:cs typeface="Arial"/>
              </a:rPr>
              <a:t>1021 </a:t>
            </a:r>
            <a:r>
              <a:rPr dirty="0" sz="1800" spc="-250" b="1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dirty="0" sz="1800" spc="-13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60" b="1">
                <a:solidFill>
                  <a:srgbClr val="010202"/>
                </a:solidFill>
                <a:latin typeface="Arial"/>
                <a:cs typeface="Arial"/>
              </a:rPr>
              <a:t>Amending</a:t>
            </a:r>
            <a:r>
              <a:rPr dirty="0" sz="1800" spc="-7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30" b="1">
                <a:solidFill>
                  <a:srgbClr val="010202"/>
                </a:solidFill>
                <a:latin typeface="Arial"/>
                <a:cs typeface="Arial"/>
              </a:rPr>
              <a:t>Sections</a:t>
            </a:r>
            <a:r>
              <a:rPr dirty="0" sz="1800" spc="-7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14" b="1">
                <a:solidFill>
                  <a:srgbClr val="010202"/>
                </a:solidFill>
                <a:latin typeface="Arial"/>
                <a:cs typeface="Arial"/>
              </a:rPr>
              <a:t>553.899,</a:t>
            </a:r>
            <a:r>
              <a:rPr dirty="0" sz="1800" spc="-7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718.103,</a:t>
            </a:r>
            <a:endParaRPr sz="1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190" b="1">
                <a:solidFill>
                  <a:srgbClr val="010202"/>
                </a:solidFill>
                <a:latin typeface="Arial"/>
                <a:cs typeface="Arial"/>
              </a:rPr>
              <a:t>718.104,</a:t>
            </a:r>
            <a:r>
              <a:rPr dirty="0" sz="1800" spc="-6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229" b="1">
                <a:solidFill>
                  <a:srgbClr val="010202"/>
                </a:solidFill>
                <a:latin typeface="Arial"/>
                <a:cs typeface="Arial"/>
              </a:rPr>
              <a:t>718.113,</a:t>
            </a:r>
            <a:r>
              <a:rPr dirty="0" sz="1800" spc="-8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155" b="1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800" spc="-6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800" spc="-90" b="1">
                <a:solidFill>
                  <a:srgbClr val="010202"/>
                </a:solidFill>
                <a:latin typeface="Arial"/>
                <a:cs typeface="Arial"/>
              </a:rPr>
              <a:t>718.115</a:t>
            </a:r>
            <a:endParaRPr sz="1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1180"/>
              </a:spcBef>
            </a:pPr>
            <a:r>
              <a:rPr dirty="0" sz="1100" spc="-114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bill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makes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several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condominiums.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Here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summary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those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changes: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17780" indent="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10202"/>
                </a:solidFill>
                <a:latin typeface="Arial"/>
                <a:cs typeface="Arial"/>
              </a:rPr>
              <a:t>5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adds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a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subsection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0">
                <a:solidFill>
                  <a:srgbClr val="010202"/>
                </a:solidFill>
                <a:latin typeface="Arial"/>
                <a:cs typeface="Arial"/>
              </a:rPr>
              <a:t>(19)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s. </a:t>
            </a:r>
            <a:r>
              <a:rPr dirty="0" sz="1100" spc="-130">
                <a:solidFill>
                  <a:srgbClr val="010202"/>
                </a:solidFill>
                <a:latin typeface="Arial"/>
                <a:cs typeface="Arial"/>
              </a:rPr>
              <a:t>718.103,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defining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“hurricane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protection”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shutters,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impact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glass,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code-compliant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windows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doors,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other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code-compliant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products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used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preserve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010202"/>
                </a:solidFill>
                <a:latin typeface="Arial"/>
                <a:cs typeface="Arial"/>
              </a:rPr>
              <a:t>protect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property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property.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AutoNum type="arabicPeriod"/>
            </a:pPr>
            <a:endParaRPr sz="1100">
              <a:latin typeface="Arial"/>
              <a:cs typeface="Arial"/>
            </a:endParaRPr>
          </a:p>
          <a:p>
            <a:pPr marL="12700" marR="5080" indent="154940">
              <a:lnSpc>
                <a:spcPct val="100000"/>
              </a:lnSpc>
              <a:buAutoNum type="arabicPeriod"/>
              <a:tabLst>
                <a:tab pos="167640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 b="1">
                <a:solidFill>
                  <a:srgbClr val="010202"/>
                </a:solidFill>
                <a:latin typeface="Arial"/>
                <a:cs typeface="Arial"/>
              </a:rPr>
              <a:t>6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10" b="1">
                <a:solidFill>
                  <a:srgbClr val="010202"/>
                </a:solidFill>
                <a:latin typeface="Arial"/>
                <a:cs typeface="Arial"/>
              </a:rPr>
              <a:t>adds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new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paragraph</a:t>
            </a:r>
            <a:r>
              <a:rPr dirty="0" sz="1100" spc="-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 b="1">
                <a:solidFill>
                  <a:srgbClr val="010202"/>
                </a:solidFill>
                <a:latin typeface="Arial"/>
                <a:cs typeface="Arial"/>
              </a:rPr>
              <a:t>(p)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 b="1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5" b="1">
                <a:solidFill>
                  <a:srgbClr val="010202"/>
                </a:solidFill>
                <a:latin typeface="Arial"/>
                <a:cs typeface="Arial"/>
              </a:rPr>
              <a:t>718.104(4)</a:t>
            </a:r>
            <a:r>
              <a:rPr dirty="0" sz="1100" spc="-105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requiring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declaration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condominium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both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residential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mixed-use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condominiums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include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statement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specifying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whether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is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responsible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installation,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maintenance,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repair,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replacement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50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preservation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property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association property.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AutoNum type="arabicPeriod"/>
            </a:pPr>
            <a:endParaRPr sz="1100">
              <a:latin typeface="Arial"/>
              <a:cs typeface="Arial"/>
            </a:endParaRPr>
          </a:p>
          <a:p>
            <a:pPr marL="168910" indent="-156210">
              <a:lnSpc>
                <a:spcPct val="100000"/>
              </a:lnSpc>
              <a:buAutoNum type="arabicPeriod"/>
              <a:tabLst>
                <a:tab pos="168910" algn="l"/>
              </a:tabLst>
            </a:pP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50" b="1">
                <a:solidFill>
                  <a:srgbClr val="010202"/>
                </a:solidFill>
                <a:latin typeface="Arial"/>
                <a:cs typeface="Arial"/>
              </a:rPr>
              <a:t>10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0" b="1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20" b="1">
                <a:solidFill>
                  <a:srgbClr val="010202"/>
                </a:solidFill>
                <a:latin typeface="Arial"/>
                <a:cs typeface="Arial"/>
              </a:rPr>
              <a:t>718.113(5)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shutters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protection.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5">
                <a:solidFill>
                  <a:srgbClr val="010202"/>
                </a:solidFill>
                <a:latin typeface="Arial"/>
                <a:cs typeface="Arial"/>
              </a:rPr>
              <a:t>Key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lvl="1" marL="12700" marR="55244" indent="-3175">
              <a:lnSpc>
                <a:spcPct val="100000"/>
              </a:lnSpc>
              <a:buAutoNum type="alphaLcPeriod"/>
              <a:tabLst>
                <a:tab pos="138430" algn="l"/>
              </a:tabLst>
            </a:pP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Clarifying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board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10202"/>
                </a:solidFill>
                <a:latin typeface="Arial"/>
                <a:cs typeface="Arial"/>
              </a:rPr>
              <a:t>may,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subject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approval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majority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voting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interests,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install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require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unit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install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hurricane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shutters,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impact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glass,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code-compliant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windows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doors,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other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code-compliant</a:t>
            </a:r>
            <a:r>
              <a:rPr dirty="0" sz="1100" spc="1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protection.</a:t>
            </a:r>
            <a:endParaRPr sz="1100">
              <a:latin typeface="Arial"/>
              <a:cs typeface="Arial"/>
            </a:endParaRPr>
          </a:p>
          <a:p>
            <a:pPr lvl="1" marL="12700" marR="108585" indent="-1270">
              <a:lnSpc>
                <a:spcPct val="100000"/>
              </a:lnSpc>
              <a:buAutoNum type="alphaLcPeriod" startAt="2"/>
              <a:tabLst>
                <a:tab pos="139700" algn="l"/>
              </a:tabLst>
            </a:pP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Requiring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record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certificate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attesting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owners’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vote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require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hurricane protection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installation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send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copy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owners.</a:t>
            </a:r>
            <a:endParaRPr sz="1100">
              <a:latin typeface="Arial"/>
              <a:cs typeface="Arial"/>
            </a:endParaRPr>
          </a:p>
          <a:p>
            <a:pPr lvl="1" marL="12700" marR="554355" indent="126364">
              <a:lnSpc>
                <a:spcPct val="100000"/>
              </a:lnSpc>
              <a:buAutoNum type="alphaLcPeriod" startAt="2"/>
              <a:tabLst>
                <a:tab pos="139065" algn="l"/>
              </a:tabLst>
            </a:pP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Specifying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association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responsible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maintenance,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repair,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and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replacement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based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declaration.</a:t>
            </a:r>
            <a:endParaRPr sz="1100">
              <a:latin typeface="Arial"/>
              <a:cs typeface="Arial"/>
            </a:endParaRPr>
          </a:p>
          <a:p>
            <a:pPr lvl="1" marL="12700" marR="107950" indent="-1270">
              <a:lnSpc>
                <a:spcPct val="100000"/>
              </a:lnSpc>
              <a:buAutoNum type="alphaLcPeriod" startAt="2"/>
              <a:tabLst>
                <a:tab pos="140335" algn="l"/>
              </a:tabLst>
            </a:pP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Providing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that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responsible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removal 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reinstallation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costs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removal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necessary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association’s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maintenance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repair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condominium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property,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 the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must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reimburse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or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apply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credit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such costs. </a:t>
            </a:r>
            <a:r>
              <a:rPr dirty="0" sz="1100" spc="-80">
                <a:solidFill>
                  <a:srgbClr val="010202"/>
                </a:solidFill>
                <a:latin typeface="Arial"/>
                <a:cs typeface="Arial"/>
              </a:rPr>
              <a:t>However,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removal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or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reinstallation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owner’s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responsibility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association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completes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charges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unit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owner,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such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charges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enforceable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assessment.</a:t>
            </a:r>
            <a:endParaRPr sz="1100">
              <a:latin typeface="Arial"/>
              <a:cs typeface="Arial"/>
            </a:endParaRPr>
          </a:p>
          <a:p>
            <a:pPr lvl="1" marL="12700" marR="39370" indent="-2540">
              <a:lnSpc>
                <a:spcPct val="100000"/>
              </a:lnSpc>
              <a:buAutoNum type="alphaLcPeriod" startAt="2"/>
              <a:tabLst>
                <a:tab pos="139065" algn="l"/>
              </a:tabLst>
            </a:pP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Allowing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charge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owners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removal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reinstallation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 </a:t>
            </a:r>
            <a:r>
              <a:rPr dirty="0" sz="1100" spc="-65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assessment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if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is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owner’s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responsibility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association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completes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work.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 marR="68580">
              <a:lnSpc>
                <a:spcPct val="100000"/>
              </a:lnSpc>
            </a:pPr>
            <a:r>
              <a:rPr dirty="0" sz="1100" b="1">
                <a:solidFill>
                  <a:srgbClr val="010202"/>
                </a:solidFill>
                <a:latin typeface="Arial"/>
                <a:cs typeface="Arial"/>
              </a:rPr>
              <a:t>4.</a:t>
            </a:r>
            <a:r>
              <a:rPr dirty="0" sz="1100" spc="17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80" b="1">
                <a:solidFill>
                  <a:srgbClr val="010202"/>
                </a:solidFill>
                <a:latin typeface="Arial"/>
                <a:cs typeface="Arial"/>
              </a:rPr>
              <a:t>Section</a:t>
            </a:r>
            <a:r>
              <a:rPr dirty="0" sz="1100" spc="-2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45" b="1">
                <a:solidFill>
                  <a:srgbClr val="010202"/>
                </a:solidFill>
                <a:latin typeface="Arial"/>
                <a:cs typeface="Arial"/>
              </a:rPr>
              <a:t>11</a:t>
            </a:r>
            <a:r>
              <a:rPr dirty="0" sz="1100" spc="-5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0" b="1">
                <a:solidFill>
                  <a:srgbClr val="010202"/>
                </a:solidFill>
                <a:latin typeface="Arial"/>
                <a:cs typeface="Arial"/>
              </a:rPr>
              <a:t>amends</a:t>
            </a:r>
            <a:r>
              <a:rPr dirty="0" sz="1100" spc="-4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90" b="1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25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20" b="1">
                <a:solidFill>
                  <a:srgbClr val="010202"/>
                </a:solidFill>
                <a:latin typeface="Arial"/>
                <a:cs typeface="Arial"/>
              </a:rPr>
              <a:t>718.115(1)(e)</a:t>
            </a:r>
            <a:r>
              <a:rPr dirty="0" sz="1100" spc="-40" b="1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conform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changes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010202"/>
                </a:solidFill>
                <a:latin typeface="Arial"/>
                <a:cs typeface="Arial"/>
              </a:rPr>
              <a:t>s.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35">
                <a:solidFill>
                  <a:srgbClr val="010202"/>
                </a:solidFill>
                <a:latin typeface="Arial"/>
                <a:cs typeface="Arial"/>
              </a:rPr>
              <a:t>718.113(5)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regarding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maintenance,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repair,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replacement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costs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protection.</a:t>
            </a:r>
            <a:endParaRPr sz="1100">
              <a:latin typeface="Arial"/>
              <a:cs typeface="Arial"/>
            </a:endParaRPr>
          </a:p>
          <a:p>
            <a:pPr marL="12700" marR="92075">
              <a:lnSpc>
                <a:spcPct val="100000"/>
              </a:lnSpc>
            </a:pP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summary,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amendments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clarify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responsibilities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related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the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installation,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maintenance,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202"/>
                </a:solidFill>
                <a:latin typeface="Arial"/>
                <a:cs typeface="Arial"/>
              </a:rPr>
              <a:t>repair,</a:t>
            </a:r>
            <a:r>
              <a:rPr dirty="0" sz="1100" spc="-1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10202"/>
                </a:solidFill>
                <a:latin typeface="Arial"/>
                <a:cs typeface="Arial"/>
              </a:rPr>
              <a:t>and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replacement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hurricane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protection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condominiums,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ensure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unit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owners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charged</a:t>
            </a:r>
            <a:r>
              <a:rPr dirty="0" sz="1100" spc="-4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hurricane protection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removal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reinstallation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due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association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repairs,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10202"/>
                </a:solidFill>
                <a:latin typeface="Arial"/>
                <a:cs typeface="Arial"/>
              </a:rPr>
              <a:t>align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definition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hurricane protection</a:t>
            </a:r>
            <a:r>
              <a:rPr dirty="0" sz="1100" spc="-5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010202"/>
                </a:solidFill>
                <a:latin typeface="Arial"/>
                <a:cs typeface="Arial"/>
              </a:rPr>
              <a:t>across </a:t>
            </a:r>
            <a:r>
              <a:rPr dirty="0" sz="1100" spc="-10">
                <a:solidFill>
                  <a:srgbClr val="010202"/>
                </a:solidFill>
                <a:latin typeface="Arial"/>
                <a:cs typeface="Arial"/>
              </a:rPr>
              <a:t>statutes.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pc="-100"/>
              <a:t>Page</a:t>
            </a:r>
            <a:r>
              <a:rPr dirty="0" spc="-70"/>
              <a:t> </a:t>
            </a:r>
            <a:r>
              <a:rPr dirty="0" spc="-25"/>
              <a:t>8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pc="90"/>
              <a:t>CYPRESS</a:t>
            </a:r>
            <a:r>
              <a:rPr dirty="0" spc="30"/>
              <a:t> </a:t>
            </a:r>
            <a:r>
              <a:rPr dirty="0" spc="65"/>
              <a:t>CHASE</a:t>
            </a:r>
          </a:p>
          <a:p>
            <a:pPr algn="ctr" marL="6985">
              <a:lnSpc>
                <a:spcPct val="100000"/>
              </a:lnSpc>
              <a:spcBef>
                <a:spcPts val="55"/>
              </a:spcBef>
            </a:pPr>
            <a:r>
              <a:rPr dirty="0" sz="300" spc="10">
                <a:solidFill>
                  <a:srgbClr val="CEA348"/>
                </a:solidFill>
              </a:rPr>
              <a:t>CONDOMINIUM</a:t>
            </a:r>
            <a:r>
              <a:rPr dirty="0" sz="300" spc="180">
                <a:solidFill>
                  <a:srgbClr val="CEA348"/>
                </a:solidFill>
              </a:rPr>
              <a:t> </a:t>
            </a:r>
            <a:r>
              <a:rPr dirty="0" sz="300" spc="-50">
                <a:solidFill>
                  <a:srgbClr val="CEA348"/>
                </a:solidFill>
              </a:rPr>
              <a:t>D</a:t>
            </a:r>
            <a:endParaRPr sz="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202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yuriandrei</dc:creator>
  <dc:title>CypressChase July 1st Letter</dc:title>
  <dcterms:created xsi:type="dcterms:W3CDTF">2024-07-03T16:03:56Z</dcterms:created>
  <dcterms:modified xsi:type="dcterms:W3CDTF">2024-07-03T16:03:56Z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2024-07-01T00:00:00Z</vt:filetime>
  </property>
  <property fmtid="{D5CDD505-2E9C-101B-9397-08002B2CF9AE}" pid="3" name="Creator">
    <vt:lpwstr>Adobe Illustrator 28.5 (Macintosh)</vt:lpwstr>
  </property>
  <property fmtid="{D5CDD505-2E9C-101B-9397-08002B2CF9AE}" pid="4" name="LastSaved">
    <vt:filetime>2024-07-03T00:00:00Z</vt:filetime>
  </property>
  <property fmtid="{D5CDD505-2E9C-101B-9397-08002B2CF9AE}" pid="5" name="Producer">
    <vt:lpwstr>Acrobat Distiller 24.0 (Macintosh)</vt:lpwstr>
  </property>
</Properties>
</file>